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258" r:id="rId3"/>
    <p:sldId id="265" r:id="rId4"/>
    <p:sldId id="270" r:id="rId5"/>
    <p:sldId id="271" r:id="rId6"/>
    <p:sldId id="259" r:id="rId7"/>
    <p:sldId id="260" r:id="rId8"/>
    <p:sldId id="261" r:id="rId9"/>
    <p:sldId id="269" r:id="rId10"/>
    <p:sldId id="272" r:id="rId11"/>
    <p:sldId id="262" r:id="rId12"/>
    <p:sldId id="263" r:id="rId13"/>
    <p:sldId id="264" r:id="rId14"/>
    <p:sldId id="266" r:id="rId15"/>
    <p:sldId id="267" r:id="rId16"/>
    <p:sldId id="273" r:id="rId17"/>
    <p:sldId id="268" r:id="rId18"/>
    <p:sldId id="274" r:id="rId19"/>
    <p:sldId id="275" r:id="rId20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1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8B68F8-21B4-4B34-80C5-14D8D6E67E5F}" type="datetimeFigureOut">
              <a:rPr lang="en-GB" smtClean="0"/>
              <a:t>10/06/2024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8D7B1F-7FD6-4F43-BD7E-30CB73EEFAC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2240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We </a:t>
            </a:r>
            <a:r>
              <a:rPr lang="nl-NL" dirty="0" err="1"/>
              <a:t>recover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metric</a:t>
            </a:r>
            <a:r>
              <a:rPr lang="nl-NL" dirty="0"/>
              <a:t> tensor if we take a(t)=1 (steady state </a:t>
            </a:r>
            <a:r>
              <a:rPr lang="nl-NL" dirty="0" err="1"/>
              <a:t>cosmology</a:t>
            </a:r>
            <a:r>
              <a:rPr lang="nl-NL" dirty="0"/>
              <a:t>)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8D7B1F-7FD6-4F43-BD7E-30CB73EEFAC5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82328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5ACA00E-5BD1-6592-17A1-5A2118FE8D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382E003E-B48B-AFDA-D676-131FB21BE4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FFF46DCF-4C16-2D31-D8CB-B87551E237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B3D59-8FB6-4010-92ED-87FD13766989}" type="datetimeFigureOut">
              <a:rPr lang="nl-NL" smtClean="0"/>
              <a:t>10-6-2024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4CF7E3EE-1CFE-BBF3-D276-DD573A954C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C547ADC0-5D54-EC07-511E-43B47462F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9BCC8-54D6-4EB8-BC8C-A20AEBCE3F90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223231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B2C4E4F-84F9-67A5-2E83-A0174D65C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EB6707DB-D8DA-25AF-BBAB-8FCCF5F55B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3016C0D-DA7D-0B07-C223-EA7BD98269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B3D59-8FB6-4010-92ED-87FD13766989}" type="datetimeFigureOut">
              <a:rPr lang="nl-NL" smtClean="0"/>
              <a:t>10-6-2024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F67814B7-4B43-E261-F91B-45808FE658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DA1E6DC-2A98-B2A4-77C6-BF42E11B00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9BCC8-54D6-4EB8-BC8C-A20AEBCE3F90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197916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62C90912-A2C3-8337-E749-65D7EAEEFC1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47850A1-7F38-20C7-47BE-54EA19FB20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BD952FE7-EEC9-AC4A-24AC-27EFFF9A53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B3D59-8FB6-4010-92ED-87FD13766989}" type="datetimeFigureOut">
              <a:rPr lang="nl-NL" smtClean="0"/>
              <a:t>10-6-2024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70D563E6-86A4-04E7-1C08-B7C8AD0F0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3206050A-D4B6-4543-B48A-8FF778F004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9BCC8-54D6-4EB8-BC8C-A20AEBCE3F90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415460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92C8DEF-4C33-1450-1BD0-D982BD25AF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1FAE439-2591-185D-9F8B-4BFC3B17C8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210A6D4-3D0E-F545-5BC9-B60BC007F5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B3D59-8FB6-4010-92ED-87FD13766989}" type="datetimeFigureOut">
              <a:rPr lang="nl-NL" smtClean="0"/>
              <a:t>10-6-2024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043F5B39-6C4D-BF92-08B1-37D913B8E9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51076F84-F7D6-8A17-1B79-8847246E60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9BCC8-54D6-4EB8-BC8C-A20AEBCE3F90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589911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0B334C-C9BA-95F0-5ED4-0EB6D028F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BC69F5D7-FBE8-7889-46F5-1EF1039CBE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3D25177A-00DE-1267-C537-FD4DE276F3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B3D59-8FB6-4010-92ED-87FD13766989}" type="datetimeFigureOut">
              <a:rPr lang="nl-NL" smtClean="0"/>
              <a:t>10-6-2024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7F6000C3-FACA-4307-1343-CE01B0F240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D5F8A687-5604-B0E0-D89A-91B579D806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9BCC8-54D6-4EB8-BC8C-A20AEBCE3F90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939882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6A69EAB-4302-AAC8-D889-8355EA7DE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E786430-E992-0423-5469-183FD73EA8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9FCC7B71-ECF8-29AE-7ADB-567C1A987B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A96B2964-62FC-5C3C-F83E-9EFC83EA36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B3D59-8FB6-4010-92ED-87FD13766989}" type="datetimeFigureOut">
              <a:rPr lang="nl-NL" smtClean="0"/>
              <a:t>10-6-2024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510FA3D4-2AEA-3769-1272-4C0A7B2380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4D0E2C25-B378-5DBD-6DB6-476567635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9BCC8-54D6-4EB8-BC8C-A20AEBCE3F90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490620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123495D-200B-E8D6-529A-8C4E04F7C5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50BC5261-D096-49D7-75C4-BA5930C2B8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53EFE70B-F194-D332-929B-D426C84D9E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411271D4-CDE0-55EF-362D-B8EF54C720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34068683-819F-C0CB-6CD9-1EB256FD08D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EE62959A-738D-102B-58DF-D5DCA2E15B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B3D59-8FB6-4010-92ED-87FD13766989}" type="datetimeFigureOut">
              <a:rPr lang="nl-NL" smtClean="0"/>
              <a:t>10-6-2024</a:t>
            </a:fld>
            <a:endParaRPr lang="nl-NL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272E30E7-2F18-A370-2B40-5983B71A8A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D69DB0D9-1EED-55CE-6140-3F9CC36C7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9BCC8-54D6-4EB8-BC8C-A20AEBCE3F90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61278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7FBF41-EB15-D0B6-3F1E-0AFFE9ED5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AC48085F-D7B3-FA99-B1B9-2853C12ABE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B3D59-8FB6-4010-92ED-87FD13766989}" type="datetimeFigureOut">
              <a:rPr lang="nl-NL" smtClean="0"/>
              <a:t>10-6-2024</a:t>
            </a:fld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3D7E2038-AE59-6180-D113-4E07E0677D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181238E5-655E-5714-F9E5-DD39C18BF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9BCC8-54D6-4EB8-BC8C-A20AEBCE3F90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733478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DFD4C154-1AC5-6977-87C0-12C8169064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B3D59-8FB6-4010-92ED-87FD13766989}" type="datetimeFigureOut">
              <a:rPr lang="nl-NL" smtClean="0"/>
              <a:t>10-6-2024</a:t>
            </a:fld>
            <a:endParaRPr lang="nl-NL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D1E4BE6-C5E6-1AA4-A0C1-F6BCBD4A3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DBAE46BD-52AF-64DF-8208-30BEA9DC0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9BCC8-54D6-4EB8-BC8C-A20AEBCE3F90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613044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74EFCD4-B485-5142-3782-DB8D19D98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F16E0DB-FA5E-3F11-4AC9-226EF7D2D1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E767D4CC-AF5B-70CC-ACD9-12A9DB0499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86DD83B-5A64-9481-258D-F9C3B83BB9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B3D59-8FB6-4010-92ED-87FD13766989}" type="datetimeFigureOut">
              <a:rPr lang="nl-NL" smtClean="0"/>
              <a:t>10-6-2024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0D6FAEC2-FCEA-7F33-8AB5-5EF1B5E704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164FDECE-A12A-DC66-F6A1-D1F106FF0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9BCC8-54D6-4EB8-BC8C-A20AEBCE3F90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792745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67333A8-45B7-4197-A34D-9A8BF58D5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1B3A74DD-2575-E50E-444B-36DD1DF42A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8B08AD14-F20E-9DE0-E3D1-0FACDB79F5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1643C31F-9D0C-9BA3-ECDA-8FE54FEBC0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B3D59-8FB6-4010-92ED-87FD13766989}" type="datetimeFigureOut">
              <a:rPr lang="nl-NL" smtClean="0"/>
              <a:t>10-6-2024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E18DF86F-1E22-13C5-C739-37672DF354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4AC86D69-2C35-5A7D-FD78-78BD5DED9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9BCC8-54D6-4EB8-BC8C-A20AEBCE3F90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405100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2A39AAD4-7585-8C77-CD1A-D5ED0F95DB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20D7B137-75BF-8496-0A03-E21F8E87EE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39B8B411-32F7-2EB7-B8BB-949BC36975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CB3D59-8FB6-4010-92ED-87FD13766989}" type="datetimeFigureOut">
              <a:rPr lang="nl-NL" smtClean="0"/>
              <a:t>10-6-2024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5D5471B-D6A4-25C4-E703-1C39EC8B0E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07746D6-A05E-0FA0-334A-E822C65877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39BCC8-54D6-4EB8-BC8C-A20AEBCE3F90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201461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4CF32E-E27A-9C40-791D-28C549D993A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feedback influences galaxy redshift-space distortions </a:t>
            </a:r>
            <a:r>
              <a:rPr lang="nl-NL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67ECE05F-BF38-5993-4720-86E2EFAF392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N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Jim van Veenhuyzen, 11-6-2024</a:t>
            </a:r>
          </a:p>
          <a:p>
            <a:endParaRPr lang="nl-NL" dirty="0">
              <a:solidFill>
                <a:schemeClr val="bg1"/>
              </a:solidFill>
            </a:endParaRPr>
          </a:p>
          <a:p>
            <a:r>
              <a:rPr lang="nl-N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Project Supervisor: Dr. Marcel van Daalen</a:t>
            </a:r>
          </a:p>
        </p:txBody>
      </p:sp>
    </p:spTree>
    <p:extLst>
      <p:ext uri="{BB962C8B-B14F-4D97-AF65-F5344CB8AC3E}">
        <p14:creationId xmlns:p14="http://schemas.microsoft.com/office/powerpoint/2010/main" val="28140794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58B7900-EED5-AA83-80D9-1D56B196CF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6838" y="3327566"/>
            <a:ext cx="7135162" cy="356758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C9DEA81-CEBE-D6D0-4657-6037B60803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2546" y="0"/>
            <a:ext cx="7209454" cy="360472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513C33B-9ECD-FEF0-8456-6A962C772F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b="1" dirty="0" err="1"/>
              <a:t>Methods</a:t>
            </a:r>
            <a:r>
              <a:rPr lang="nl-NL" b="1" dirty="0"/>
              <a:t>: </a:t>
            </a:r>
            <a:r>
              <a:rPr lang="nl-NL" b="1" dirty="0" err="1"/>
              <a:t>Weights</a:t>
            </a:r>
            <a:endParaRPr lang="en-GB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B308AB4-9266-C431-C5B3-8A4CC94CD66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814527" cy="4556514"/>
              </a:xfrm>
            </p:spPr>
            <p:txBody>
              <a:bodyPr>
                <a:normAutofit/>
              </a:bodyPr>
              <a:lstStyle/>
              <a:p>
                <a:r>
                  <a:rPr lang="nl-NL" dirty="0"/>
                  <a:t>Noise </a:t>
                </a:r>
                <a:r>
                  <a:rPr lang="nl-NL" dirty="0" err="1"/>
                  <a:t>decreases</a:t>
                </a:r>
                <a:r>
                  <a:rPr lang="nl-NL" dirty="0"/>
                  <a:t> </a:t>
                </a:r>
                <a:r>
                  <a:rPr lang="nl-NL" dirty="0" err="1"/>
                  <a:t>with</a:t>
                </a:r>
                <a:r>
                  <a:rPr lang="nl-NL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NL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NL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m:rPr>
                            <m:nor/>
                          </m:rPr>
                          <a:rPr lang="en-GB" b="1"/>
                          <m:t>⊥</m:t>
                        </m:r>
                      </m:sub>
                    </m:sSub>
                  </m:oMath>
                </a14:m>
                <a:r>
                  <a:rPr lang="nl-NL" dirty="0"/>
                  <a:t> </a:t>
                </a:r>
                <a:r>
                  <a:rPr lang="nl-NL" dirty="0" err="1"/>
                  <a:t>due</a:t>
                </a:r>
                <a:r>
                  <a:rPr lang="nl-NL" dirty="0"/>
                  <a:t> more modes </a:t>
                </a:r>
                <a:r>
                  <a:rPr lang="nl-NL" dirty="0" err="1"/>
                  <a:t>contributing</a:t>
                </a:r>
                <a:r>
                  <a:rPr lang="nl-NL" dirty="0"/>
                  <a:t> </a:t>
                </a:r>
                <a:r>
                  <a:rPr lang="nl-NL" dirty="0" err="1"/>
                  <a:t>to</a:t>
                </a:r>
                <a:r>
                  <a:rPr lang="nl-NL" dirty="0"/>
                  <a:t> </a:t>
                </a:r>
                <a:r>
                  <a:rPr lang="nl-NL" dirty="0" err="1"/>
                  <a:t>signal</a:t>
                </a:r>
                <a:endParaRPr lang="nl-NL" dirty="0"/>
              </a:p>
              <a:p>
                <a:r>
                  <a:rPr lang="nl-NL" dirty="0" err="1"/>
                  <a:t>Noise</a:t>
                </a:r>
                <a:r>
                  <a:rPr lang="nl-NL" dirty="0"/>
                  <a:t> </a:t>
                </a:r>
                <a:r>
                  <a:rPr lang="nl-NL" dirty="0" err="1"/>
                  <a:t>increases</a:t>
                </a:r>
                <a:r>
                  <a:rPr lang="nl-NL" dirty="0"/>
                  <a:t> </a:t>
                </a:r>
                <a:r>
                  <a:rPr lang="nl-NL" dirty="0" err="1"/>
                  <a:t>with</a:t>
                </a:r>
                <a:r>
                  <a:rPr lang="nl-NL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NL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NL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nl-NL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</m:sub>
                    </m:sSub>
                  </m:oMath>
                </a14:m>
                <a:r>
                  <a:rPr lang="en-GB" dirty="0"/>
                  <a:t> because we measure smaller scales</a:t>
                </a:r>
              </a:p>
              <a:p>
                <a:pPr lvl="1"/>
                <a:r>
                  <a:rPr lang="en-GB" dirty="0"/>
                  <a:t>Prone to fluctuations</a:t>
                </a:r>
              </a:p>
              <a:p>
                <a:r>
                  <a:rPr lang="en-GB" dirty="0"/>
                  <a:t>Approach: weights for the model</a:t>
                </a:r>
              </a:p>
              <a:p>
                <a:pPr lvl="1"/>
                <a:r>
                  <a:rPr lang="en-GB" dirty="0"/>
                  <a:t>Compute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i="1" smtClean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p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GB" dirty="0"/>
                  <a:t> in </a:t>
                </a:r>
                <a:r>
                  <a:rPr lang="en-GB" b="1" dirty="0"/>
                  <a:t>3x3 grid </a:t>
                </a:r>
                <a:r>
                  <a:rPr lang="en-GB" dirty="0"/>
                  <a:t>surrounding each pixel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NL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nl-NL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endParaRPr lang="en-GB" dirty="0"/>
              </a:p>
              <a:p>
                <a:pPr lvl="1"/>
                <a:r>
                  <a:rPr lang="en-GB" dirty="0"/>
                  <a:t>Smooth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i="1" smtClean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p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GB" dirty="0"/>
                  <a:t>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NL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nl-NL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nl-NL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out (mean) in </a:t>
                </a:r>
                <a:r>
                  <a:rPr lang="en-GB" dirty="0">
                    <a:solidFill>
                      <a:schemeClr val="accent4"/>
                    </a:solidFill>
                  </a:rPr>
                  <a:t>5x5 grid</a:t>
                </a:r>
              </a:p>
              <a:p>
                <a:pPr lvl="1"/>
                <a:r>
                  <a:rPr lang="en-GB" dirty="0"/>
                  <a:t>Take the inverse for the weights! 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B308AB4-9266-C431-C5B3-8A4CC94CD66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814527" cy="4556514"/>
              </a:xfrm>
              <a:blipFill>
                <a:blip r:embed="rId4"/>
                <a:stretch>
                  <a:fillRect l="-1889" t="-2139" r="-83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01907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62A5057-1EFA-7492-5C62-DD930E6A36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9950" y="1608779"/>
            <a:ext cx="7452049" cy="373555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69404E1-8AF8-3B3E-0822-3496E5FF6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b="1" dirty="0" err="1"/>
              <a:t>Methods</a:t>
            </a:r>
            <a:r>
              <a:rPr lang="nl-NL" b="1" dirty="0"/>
              <a:t>: Redshift-Space </a:t>
            </a:r>
            <a:r>
              <a:rPr lang="nl-NL" b="1" dirty="0" err="1"/>
              <a:t>Distortion</a:t>
            </a:r>
            <a:r>
              <a:rPr lang="nl-NL" b="1" dirty="0"/>
              <a:t> model</a:t>
            </a:r>
            <a:endParaRPr lang="en-GB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6AD349C-44EC-2B9C-CC6B-C98A67ACB63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898502" cy="4351338"/>
              </a:xfrm>
            </p:spPr>
            <p:txBody>
              <a:bodyPr>
                <a:normAutofit/>
              </a:bodyPr>
              <a:lstStyle/>
              <a:p>
                <a:r>
                  <a:rPr lang="nl-NL" dirty="0"/>
                  <a:t>We fit a model </a:t>
                </a:r>
                <a:r>
                  <a:rPr lang="nl-NL" dirty="0" err="1"/>
                  <a:t>to</a:t>
                </a:r>
                <a:r>
                  <a:rPr lang="nl-NL" dirty="0"/>
                  <a:t> </a:t>
                </a:r>
                <a:r>
                  <a:rPr lang="nl-NL" dirty="0" err="1"/>
                  <a:t>our</a:t>
                </a:r>
                <a:r>
                  <a:rPr lang="nl-NL" dirty="0"/>
                  <a:t> </a:t>
                </a:r>
                <a:r>
                  <a:rPr lang="nl-NL" dirty="0" err="1"/>
                  <a:t>resulting</a:t>
                </a:r>
                <a:r>
                  <a:rPr lang="nl-NL" dirty="0"/>
                  <a:t> </a:t>
                </a:r>
                <a:r>
                  <a:rPr lang="nl-NL" dirty="0" err="1"/>
                  <a:t>grid</a:t>
                </a:r>
                <a:endParaRPr lang="nl-NL" dirty="0"/>
              </a:p>
              <a:p>
                <a:pPr lvl="1"/>
                <a:r>
                  <a:rPr lang="nl-NL" dirty="0" err="1"/>
                  <a:t>Literature</a:t>
                </a:r>
                <a:r>
                  <a:rPr lang="nl-NL" dirty="0"/>
                  <a:t> </a:t>
                </a:r>
                <a:r>
                  <a:rPr lang="nl-NL" dirty="0" err="1"/>
                  <a:t>uses</a:t>
                </a:r>
                <a:r>
                  <a:rPr lang="nl-NL" dirty="0"/>
                  <a:t> </a:t>
                </a:r>
                <a:r>
                  <a:rPr lang="nl-NL" dirty="0" err="1"/>
                  <a:t>Gaussian</a:t>
                </a:r>
                <a:r>
                  <a:rPr lang="nl-NL" dirty="0"/>
                  <a:t> or </a:t>
                </a:r>
                <a:r>
                  <a:rPr lang="nl-NL" dirty="0" err="1"/>
                  <a:t>Lorentzian</a:t>
                </a:r>
                <a:endParaRPr lang="nl-NL" dirty="0"/>
              </a:p>
              <a:p>
                <a:pPr lvl="1"/>
                <a:endParaRPr lang="nl-NL" dirty="0"/>
              </a:p>
              <a:p>
                <a:pPr lvl="1"/>
                <a:endParaRPr lang="nl-NL" dirty="0"/>
              </a:p>
              <a:p>
                <a:pPr lvl="1"/>
                <a:endParaRPr lang="nl-NL" dirty="0"/>
              </a:p>
              <a:p>
                <a:r>
                  <a:rPr lang="el-GR" dirty="0"/>
                  <a:t>β</a:t>
                </a:r>
                <a14:m>
                  <m:oMath xmlns:m="http://schemas.openxmlformats.org/officeDocument/2006/math">
                    <m:r>
                      <a:rPr lang="nl-NL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f>
                      <m:fPr>
                        <m:ctrlPr>
                          <a:rPr lang="nl-NL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nl-NL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nl-NL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l-G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Ω</m:t>
                                </m:r>
                              </m:e>
                              <m:sub>
                                <m:r>
                                  <a:rPr lang="nl-NL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nl-NL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,0</m:t>
                                </m:r>
                              </m:sub>
                            </m:sSub>
                          </m:e>
                          <m:sup>
                            <m:r>
                              <a:rPr lang="nl-NL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0.545</m:t>
                            </m:r>
                          </m:sup>
                        </m:sSup>
                      </m:num>
                      <m:den>
                        <m:r>
                          <a:rPr lang="nl-NL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den>
                    </m:f>
                  </m:oMath>
                </a14:m>
                <a:endParaRPr lang="nl-NL" b="0" dirty="0">
                  <a:ea typeface="Cambria Math" panose="02040503050406030204" pitchFamily="18" charset="0"/>
                </a:endParaRPr>
              </a:p>
              <a:p>
                <a:r>
                  <a:rPr lang="nl-NL" dirty="0"/>
                  <a:t>Bias b: </a:t>
                </a:r>
                <a:r>
                  <a:rPr lang="nl-NL" dirty="0" err="1"/>
                  <a:t>galaxies</a:t>
                </a:r>
                <a:r>
                  <a:rPr lang="nl-NL" dirty="0"/>
                  <a:t> are </a:t>
                </a:r>
                <a:r>
                  <a:rPr lang="nl-NL" dirty="0" err="1"/>
                  <a:t>biased</a:t>
                </a:r>
                <a:r>
                  <a:rPr lang="nl-NL" dirty="0"/>
                  <a:t> tracers of </a:t>
                </a:r>
                <a:r>
                  <a:rPr lang="nl-NL" dirty="0" err="1"/>
                  <a:t>the</a:t>
                </a:r>
                <a:r>
                  <a:rPr lang="nl-NL" dirty="0"/>
                  <a:t> matter </a:t>
                </a:r>
                <a:r>
                  <a:rPr lang="nl-NL" dirty="0" err="1"/>
                  <a:t>distribution</a:t>
                </a:r>
                <a:r>
                  <a:rPr lang="nl-NL" dirty="0"/>
                  <a:t> (at large </a:t>
                </a:r>
                <a:r>
                  <a:rPr lang="nl-NL" dirty="0" err="1"/>
                  <a:t>scale</a:t>
                </a:r>
                <a:r>
                  <a:rPr lang="nl-NL" dirty="0"/>
                  <a:t>)</a:t>
                </a:r>
              </a:p>
              <a:p>
                <a:r>
                  <a:rPr lang="nl-NL" dirty="0"/>
                  <a:t>RMSE </a:t>
                </a:r>
                <a:r>
                  <a:rPr lang="nl-NL" dirty="0" err="1"/>
                  <a:t>minimization</a:t>
                </a:r>
                <a:r>
                  <a:rPr lang="nl-NL" dirty="0"/>
                  <a:t> (</a:t>
                </a:r>
                <a:r>
                  <a:rPr lang="nl-NL" dirty="0" err="1"/>
                  <a:t>with</a:t>
                </a:r>
                <a:r>
                  <a:rPr lang="nl-NL" dirty="0"/>
                  <a:t> </a:t>
                </a:r>
                <a:r>
                  <a:rPr lang="nl-NL" dirty="0" err="1"/>
                  <a:t>weights</a:t>
                </a:r>
                <a:r>
                  <a:rPr lang="nl-NL" dirty="0"/>
                  <a:t>)</a:t>
                </a:r>
              </a:p>
              <a:p>
                <a:endParaRPr lang="nl-NL" dirty="0"/>
              </a:p>
              <a:p>
                <a:endParaRPr lang="en-GB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6AD349C-44EC-2B9C-CC6B-C98A67ACB63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898502" cy="4351338"/>
              </a:xfrm>
              <a:blipFill>
                <a:blip r:embed="rId3"/>
                <a:stretch>
                  <a:fillRect l="-1861" t="-2241" r="-1965" b="-7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56979EEA-8509-34BC-D687-4864AEF24F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8538" y="2675179"/>
            <a:ext cx="4361715" cy="1249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2813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E7739-F862-FE3B-4215-9F6CD9D51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b="1" dirty="0" err="1"/>
              <a:t>Methods</a:t>
            </a:r>
            <a:r>
              <a:rPr lang="nl-NL" b="1" dirty="0"/>
              <a:t>: different </a:t>
            </a:r>
            <a:r>
              <a:rPr lang="nl-NL" b="1" dirty="0" err="1"/>
              <a:t>simulations</a:t>
            </a:r>
            <a:endParaRPr lang="en-GB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5AC7F3-F027-462D-CCBA-8D21F19B89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711890" cy="4351338"/>
          </a:xfrm>
        </p:spPr>
        <p:txBody>
          <a:bodyPr>
            <a:normAutofit/>
          </a:bodyPr>
          <a:lstStyle/>
          <a:p>
            <a:r>
              <a:rPr lang="nl-NL" dirty="0"/>
              <a:t>Mass bins</a:t>
            </a:r>
          </a:p>
          <a:p>
            <a:pPr lvl="1"/>
            <a:r>
              <a:rPr lang="nl-NL" dirty="0"/>
              <a:t>Low </a:t>
            </a:r>
          </a:p>
          <a:p>
            <a:pPr lvl="1"/>
            <a:r>
              <a:rPr lang="nl-NL" dirty="0" err="1"/>
              <a:t>Mid</a:t>
            </a:r>
            <a:r>
              <a:rPr lang="nl-NL" dirty="0"/>
              <a:t> </a:t>
            </a:r>
          </a:p>
          <a:p>
            <a:pPr lvl="1"/>
            <a:r>
              <a:rPr lang="nl-NL" dirty="0"/>
              <a:t>High </a:t>
            </a:r>
          </a:p>
          <a:p>
            <a:r>
              <a:rPr lang="nl-NL" dirty="0" err="1"/>
              <a:t>Higher</a:t>
            </a:r>
            <a:r>
              <a:rPr lang="nl-NL" dirty="0"/>
              <a:t> </a:t>
            </a:r>
            <a:r>
              <a:rPr lang="nl-NL" dirty="0" err="1"/>
              <a:t>redshifts</a:t>
            </a:r>
            <a:endParaRPr lang="nl-NL" dirty="0"/>
          </a:p>
          <a:p>
            <a:pPr lvl="1"/>
            <a:r>
              <a:rPr lang="nl-NL" dirty="0" err="1"/>
              <a:t>z</a:t>
            </a:r>
            <a:r>
              <a:rPr lang="nl-NL" dirty="0"/>
              <a:t>=0.5,1.0,2.0 (,0.8,1.5)</a:t>
            </a:r>
          </a:p>
          <a:p>
            <a:r>
              <a:rPr lang="nl-NL" dirty="0" err="1"/>
              <a:t>Vary</a:t>
            </a:r>
            <a:r>
              <a:rPr lang="nl-NL" dirty="0"/>
              <a:t> AGN feedback </a:t>
            </a:r>
            <a:r>
              <a:rPr lang="nl-NL" dirty="0" err="1"/>
              <a:t>strength</a:t>
            </a:r>
            <a:r>
              <a:rPr lang="nl-NL" dirty="0"/>
              <a:t> in </a:t>
            </a:r>
            <a:r>
              <a:rPr lang="nl-NL" dirty="0" err="1"/>
              <a:t>combination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mass</a:t>
            </a:r>
            <a:endParaRPr lang="nl-NL" dirty="0"/>
          </a:p>
          <a:p>
            <a:pPr lvl="1"/>
            <a:r>
              <a:rPr lang="nl-NL" dirty="0" err="1"/>
              <a:t>Expect</a:t>
            </a:r>
            <a:r>
              <a:rPr lang="nl-NL" dirty="0"/>
              <a:t> </a:t>
            </a:r>
            <a:r>
              <a:rPr lang="nl-NL" dirty="0" err="1"/>
              <a:t>greatest</a:t>
            </a:r>
            <a:r>
              <a:rPr lang="nl-NL" dirty="0"/>
              <a:t> effect on high </a:t>
            </a:r>
            <a:r>
              <a:rPr lang="nl-NL" dirty="0" err="1"/>
              <a:t>mass</a:t>
            </a:r>
            <a:r>
              <a:rPr lang="nl-NL" dirty="0"/>
              <a:t> </a:t>
            </a:r>
            <a:r>
              <a:rPr lang="nl-NL" dirty="0" err="1"/>
              <a:t>galaxies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632375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107E6D-6033-2822-0A08-FA9286DE22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b="1" dirty="0" err="1"/>
              <a:t>Results</a:t>
            </a:r>
            <a:r>
              <a:rPr lang="nl-NL" b="1" dirty="0"/>
              <a:t>: </a:t>
            </a:r>
            <a:r>
              <a:rPr lang="nl-NL" b="1" dirty="0" err="1"/>
              <a:t>Weight-grids</a:t>
            </a:r>
            <a:r>
              <a:rPr lang="nl-NL" b="1" dirty="0"/>
              <a:t> </a:t>
            </a:r>
            <a:endParaRPr lang="en-GB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CF290DC-76B9-C560-D4A5-AD5AEA652CD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1906620"/>
              </a:xfrm>
            </p:spPr>
            <p:txBody>
              <a:bodyPr/>
              <a:lstStyle/>
              <a:p>
                <a:r>
                  <a:rPr lang="nl-NL" dirty="0"/>
                  <a:t>Using </a:t>
                </a:r>
                <a:r>
                  <a:rPr lang="nl-NL" dirty="0" err="1"/>
                  <a:t>the</a:t>
                </a:r>
                <a:r>
                  <a:rPr lang="nl-NL" dirty="0"/>
                  <a:t> </a:t>
                </a:r>
                <a:r>
                  <a:rPr lang="nl-NL" dirty="0" err="1"/>
                  <a:t>entire</a:t>
                </a:r>
                <a:r>
                  <a:rPr lang="nl-NL" dirty="0"/>
                  <a:t> </a:t>
                </a:r>
                <a:r>
                  <a:rPr lang="nl-NL" dirty="0" err="1"/>
                  <a:t>catalogue</a:t>
                </a:r>
                <a:r>
                  <a:rPr lang="nl-NL" dirty="0"/>
                  <a:t>, we </a:t>
                </a:r>
                <a:r>
                  <a:rPr lang="nl-NL" dirty="0" err="1"/>
                  <a:t>obtain</a:t>
                </a:r>
                <a:r>
                  <a:rPr lang="nl-NL" dirty="0"/>
                  <a:t> </a:t>
                </a:r>
                <a:r>
                  <a:rPr lang="nl-NL" dirty="0" err="1"/>
                  <a:t>the</a:t>
                </a:r>
                <a:r>
                  <a:rPr lang="nl-NL" dirty="0"/>
                  <a:t> </a:t>
                </a:r>
                <a:r>
                  <a:rPr lang="nl-NL" dirty="0" err="1"/>
                  <a:t>following</a:t>
                </a:r>
                <a:r>
                  <a:rPr lang="nl-NL" dirty="0"/>
                  <a:t> </a:t>
                </a:r>
                <a:r>
                  <a:rPr lang="nl-NL" dirty="0" err="1"/>
                  <a:t>weight-profiles</a:t>
                </a:r>
                <a:r>
                  <a:rPr lang="nl-NL" dirty="0"/>
                  <a:t> </a:t>
                </a:r>
              </a:p>
              <a:p>
                <a:r>
                  <a:rPr lang="nl-NL" dirty="0" err="1"/>
                  <a:t>Divided</a:t>
                </a:r>
                <a:r>
                  <a:rPr lang="nl-NL" dirty="0"/>
                  <a:t> spectrum </a:t>
                </a:r>
                <a:r>
                  <a:rPr lang="nl-NL" dirty="0" err="1"/>
                  <a:t>follows</a:t>
                </a:r>
                <a:r>
                  <a:rPr lang="nl-NL" dirty="0"/>
                  <a:t> a </a:t>
                </a:r>
                <a:r>
                  <a:rPr lang="nl-NL" dirty="0" err="1"/>
                  <a:t>steep</a:t>
                </a:r>
                <a:r>
                  <a:rPr lang="nl-NL" dirty="0"/>
                  <a:t> drop-off </a:t>
                </a:r>
                <a:r>
                  <a:rPr lang="nl-NL" dirty="0" err="1"/>
                  <a:t>for</a:t>
                </a:r>
                <a:r>
                  <a:rPr lang="nl-NL" dirty="0"/>
                  <a:t> </a:t>
                </a:r>
                <a:r>
                  <a:rPr lang="nl-NL" dirty="0" err="1"/>
                  <a:t>higher</a:t>
                </a:r>
                <a:r>
                  <a:rPr lang="nl-NL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NL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NL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nl-NL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</m:sub>
                    </m:sSub>
                  </m:oMath>
                </a14:m>
                <a:endParaRPr lang="en-GB" dirty="0"/>
              </a:p>
              <a:p>
                <a:r>
                  <a:rPr lang="en-GB" dirty="0"/>
                  <a:t>RSD spectrum assigns more ‘linear’ drop-off with total k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CF290DC-76B9-C560-D4A5-AD5AEA652CD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1906620"/>
              </a:xfrm>
              <a:blipFill>
                <a:blip r:embed="rId2"/>
                <a:stretch>
                  <a:fillRect l="-1043" t="-511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55478AE9-9759-07C4-111B-FBA2521411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859" y="3429000"/>
            <a:ext cx="6085892" cy="304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EED9A1F-D3D3-3417-65D5-A9CEEEE949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352947"/>
            <a:ext cx="5984032" cy="3200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8321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3DA466B-5308-BE2F-2B4B-F9E7D84E0A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3702" y="1825625"/>
            <a:ext cx="7838298" cy="39191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D2A61DC-3E72-4044-B83A-254768B5C0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b="1" dirty="0" err="1"/>
              <a:t>Results</a:t>
            </a:r>
            <a:r>
              <a:rPr lang="nl-NL" b="1" dirty="0"/>
              <a:t>: Model of P_RSD/</a:t>
            </a:r>
            <a:r>
              <a:rPr lang="nl-NL" b="1" dirty="0" err="1"/>
              <a:t>P_Real</a:t>
            </a:r>
            <a:r>
              <a:rPr lang="nl-NL" b="1" dirty="0"/>
              <a:t> </a:t>
            </a:r>
            <a:r>
              <a:rPr lang="nl-NL" b="1" dirty="0" err="1"/>
              <a:t>for</a:t>
            </a:r>
            <a:r>
              <a:rPr lang="nl-NL" b="1" dirty="0"/>
              <a:t> </a:t>
            </a:r>
            <a:r>
              <a:rPr lang="nl-NL" b="1" dirty="0" err="1"/>
              <a:t>all</a:t>
            </a:r>
            <a:r>
              <a:rPr lang="nl-NL" b="1" dirty="0"/>
              <a:t> </a:t>
            </a:r>
            <a:r>
              <a:rPr lang="nl-NL" b="1" dirty="0" err="1"/>
              <a:t>galaxies</a:t>
            </a:r>
            <a:endParaRPr lang="en-GB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B8345D5-837E-CC21-B558-F0CC71C9C42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4144347" cy="4351338"/>
              </a:xfrm>
            </p:spPr>
            <p:txBody>
              <a:bodyPr>
                <a:normAutofit/>
              </a:bodyPr>
              <a:lstStyle/>
              <a:p>
                <a:r>
                  <a:rPr lang="nl-NL" dirty="0"/>
                  <a:t>First we use </a:t>
                </a:r>
                <a:r>
                  <a:rPr lang="nl-NL" dirty="0" err="1"/>
                  <a:t>the</a:t>
                </a:r>
                <a:r>
                  <a:rPr lang="nl-NL" dirty="0"/>
                  <a:t> </a:t>
                </a:r>
                <a:r>
                  <a:rPr lang="nl-NL" dirty="0" err="1"/>
                  <a:t>divided</a:t>
                </a:r>
                <a:r>
                  <a:rPr lang="nl-NL" dirty="0"/>
                  <a:t> 2D </a:t>
                </a:r>
                <a:r>
                  <a:rPr lang="nl-NL" dirty="0" err="1"/>
                  <a:t>grid</a:t>
                </a:r>
                <a:r>
                  <a:rPr lang="nl-NL" dirty="0"/>
                  <a:t> made </a:t>
                </a:r>
                <a:r>
                  <a:rPr lang="nl-NL" dirty="0" err="1"/>
                  <a:t>with</a:t>
                </a:r>
                <a:r>
                  <a:rPr lang="nl-NL" dirty="0"/>
                  <a:t> </a:t>
                </a:r>
                <a:r>
                  <a:rPr lang="nl-NL" dirty="0" err="1"/>
                  <a:t>all</a:t>
                </a:r>
                <a:r>
                  <a:rPr lang="nl-NL" dirty="0"/>
                  <a:t> </a:t>
                </a:r>
                <a:r>
                  <a:rPr lang="nl-NL" dirty="0" err="1"/>
                  <a:t>galaxies</a:t>
                </a:r>
                <a:endParaRPr lang="nl-NL" dirty="0"/>
              </a:p>
              <a:p>
                <a14:m>
                  <m:oMath xmlns:m="http://schemas.openxmlformats.org/officeDocument/2006/math">
                    <m:r>
                      <a:rPr lang="nl-NL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nl-NL" dirty="0"/>
                  <a:t>=1.035</a:t>
                </a:r>
              </a:p>
              <a:p>
                <a:r>
                  <a:rPr lang="nl-NL" dirty="0"/>
                  <a:t>Fit parameters: 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</a:rPr>
                      <m:t>β</m:t>
                    </m:r>
                    <m:r>
                      <a:rPr lang="el-GR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nl-NL" dirty="0"/>
                  <a:t>= 0.393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nl-NL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i="1" smtClean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nl-NL" dirty="0"/>
                  <a:t> = 1.186</a:t>
                </a:r>
              </a:p>
              <a:p>
                <a:r>
                  <a:rPr lang="nl-NL" dirty="0"/>
                  <a:t>Total f = b</a:t>
                </a:r>
                <a14:m>
                  <m:oMath xmlns:m="http://schemas.openxmlformats.org/officeDocument/2006/math">
                    <m:r>
                      <a:rPr lang="nl-NL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</a:rPr>
                      <m:t>β</m:t>
                    </m:r>
                  </m:oMath>
                </a14:m>
                <a:r>
                  <a:rPr lang="en-GB" dirty="0"/>
                  <a:t>=0.407</a:t>
                </a:r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nl-NL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Ω</m:t>
                        </m:r>
                      </m:e>
                      <m:sub>
                        <m:r>
                          <a:rPr lang="nl-NL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b>
                      <m:sup/>
                    </m:sSubSup>
                    <m:r>
                      <a:rPr lang="nl-NL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nl-NL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nl-NL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nl-NL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1/0.545</m:t>
                        </m:r>
                      </m:sup>
                    </m:sSup>
                    <m:r>
                      <a:rPr lang="nl-NL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≈0.19</m:t>
                    </m:r>
                  </m:oMath>
                </a14:m>
                <a:endParaRPr lang="en-GB" dirty="0"/>
              </a:p>
              <a:p>
                <a:pPr lvl="1"/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B8345D5-837E-CC21-B558-F0CC71C9C42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4144347" cy="4351338"/>
              </a:xfrm>
              <a:blipFill>
                <a:blip r:embed="rId3"/>
                <a:stretch>
                  <a:fillRect l="-2500" t="-2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261863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44167D6-662E-DF0F-F373-6345BF443F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74705"/>
            <a:ext cx="6877050" cy="34385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DE1D73-7B98-9381-5994-807652EE60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6988" y="2539889"/>
            <a:ext cx="6435012" cy="350815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297486E-F6E7-220E-9CDC-CE4F4EEDF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b="1" dirty="0" err="1"/>
              <a:t>Results</a:t>
            </a:r>
            <a:r>
              <a:rPr lang="nl-NL" b="1" dirty="0"/>
              <a:t>: different </a:t>
            </a:r>
            <a:r>
              <a:rPr lang="nl-NL" b="1" dirty="0" err="1"/>
              <a:t>mass</a:t>
            </a:r>
            <a:r>
              <a:rPr lang="nl-NL" b="1" dirty="0"/>
              <a:t> bins</a:t>
            </a:r>
            <a:endParaRPr lang="en-GB" b="1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AD95EE4-8736-4D89-98EB-CA00244352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b="0" dirty="0" err="1"/>
              <a:t>Various</a:t>
            </a:r>
            <a:r>
              <a:rPr lang="nl-NL" b="0" dirty="0"/>
              <a:t> </a:t>
            </a:r>
            <a:r>
              <a:rPr lang="nl-NL" b="0" dirty="0" err="1"/>
              <a:t>mass</a:t>
            </a:r>
            <a:r>
              <a:rPr lang="nl-NL" b="0" dirty="0"/>
              <a:t> bins</a:t>
            </a:r>
            <a:endParaRPr lang="en-GB" b="0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F5423CB-F9CE-BECD-87BC-09E242BEA5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nl-NL" b="0" dirty="0" err="1"/>
              <a:t>Stronger</a:t>
            </a:r>
            <a:r>
              <a:rPr lang="nl-NL" b="0" dirty="0"/>
              <a:t> AGN feedback</a:t>
            </a:r>
            <a:endParaRPr lang="en-GB" b="0" dirty="0"/>
          </a:p>
        </p:txBody>
      </p:sp>
    </p:spTree>
    <p:extLst>
      <p:ext uri="{BB962C8B-B14F-4D97-AF65-F5344CB8AC3E}">
        <p14:creationId xmlns:p14="http://schemas.microsoft.com/office/powerpoint/2010/main" val="31511000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27BAF1-16FD-30C5-1120-8B3AE2691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b="1" dirty="0" err="1"/>
              <a:t>Results</a:t>
            </a:r>
            <a:r>
              <a:rPr lang="nl-NL" b="1" dirty="0"/>
              <a:t>: </a:t>
            </a:r>
            <a:r>
              <a:rPr lang="nl-NL" b="1" dirty="0" err="1"/>
              <a:t>higher</a:t>
            </a:r>
            <a:r>
              <a:rPr lang="nl-NL" b="1" dirty="0"/>
              <a:t> </a:t>
            </a:r>
            <a:r>
              <a:rPr lang="nl-NL" b="1" dirty="0" err="1"/>
              <a:t>redshifts</a:t>
            </a:r>
            <a:endParaRPr lang="en-GB" b="1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B1B5FBB-C046-1605-D604-674E770F2B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4662" y="1825625"/>
            <a:ext cx="870267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4829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5E8B86-B449-FEC4-A2DB-D83BA69A4E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b="1" dirty="0" err="1"/>
              <a:t>Discussion</a:t>
            </a:r>
            <a:r>
              <a:rPr lang="nl-NL" b="1" dirty="0"/>
              <a:t>: </a:t>
            </a:r>
            <a:r>
              <a:rPr lang="nl-NL" b="1" dirty="0" err="1"/>
              <a:t>Weights</a:t>
            </a:r>
            <a:r>
              <a:rPr lang="nl-NL" b="1" dirty="0"/>
              <a:t> and fit parameters</a:t>
            </a:r>
            <a:endParaRPr lang="en-GB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806875E-1CF8-2682-B319-0407746A178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nl-NL" dirty="0" err="1"/>
                  <a:t>Weight-grid</a:t>
                </a:r>
                <a:r>
                  <a:rPr lang="nl-NL" dirty="0"/>
                  <a:t> </a:t>
                </a:r>
                <a:r>
                  <a:rPr lang="nl-NL" dirty="0" err="1"/>
                  <a:t>using</a:t>
                </a:r>
                <a:r>
                  <a:rPr lang="nl-NL" dirty="0"/>
                  <a:t> </a:t>
                </a:r>
                <a:r>
                  <a:rPr lang="nl-NL" dirty="0" err="1"/>
                  <a:t>the</a:t>
                </a:r>
                <a:r>
                  <a:rPr lang="nl-NL" dirty="0"/>
                  <a:t> </a:t>
                </a:r>
                <a:r>
                  <a:rPr lang="nl-NL" dirty="0" err="1"/>
                  <a:t>divided</a:t>
                </a:r>
                <a:r>
                  <a:rPr lang="nl-NL" dirty="0"/>
                  <a:t> power </a:t>
                </a:r>
                <a:r>
                  <a:rPr lang="nl-NL" dirty="0" err="1"/>
                  <a:t>nicely</a:t>
                </a:r>
                <a:r>
                  <a:rPr lang="nl-NL" dirty="0"/>
                  <a:t> </a:t>
                </a:r>
                <a:r>
                  <a:rPr lang="nl-NL" dirty="0" err="1"/>
                  <a:t>gives</a:t>
                </a:r>
                <a:r>
                  <a:rPr lang="nl-NL" dirty="0"/>
                  <a:t> </a:t>
                </a:r>
                <a:r>
                  <a:rPr lang="nl-NL" dirty="0" err="1"/>
                  <a:t>us</a:t>
                </a:r>
                <a:r>
                  <a:rPr lang="nl-NL" dirty="0"/>
                  <a:t> </a:t>
                </a:r>
                <a:r>
                  <a:rPr lang="nl-NL" dirty="0" err="1"/>
                  <a:t>the</a:t>
                </a:r>
                <a:r>
                  <a:rPr lang="nl-NL" dirty="0"/>
                  <a:t> </a:t>
                </a:r>
                <a:r>
                  <a:rPr lang="nl-NL" dirty="0" err="1"/>
                  <a:t>expected</a:t>
                </a:r>
                <a:r>
                  <a:rPr lang="nl-NL" dirty="0"/>
                  <a:t> </a:t>
                </a:r>
                <a:r>
                  <a:rPr lang="nl-NL" dirty="0" err="1"/>
                  <a:t>increase</a:t>
                </a:r>
                <a:r>
                  <a:rPr lang="nl-NL" dirty="0"/>
                  <a:t> in </a:t>
                </a:r>
                <a:r>
                  <a:rPr lang="nl-NL" dirty="0" err="1"/>
                  <a:t>noise</a:t>
                </a:r>
                <a:r>
                  <a:rPr lang="nl-NL" dirty="0"/>
                  <a:t> as </a:t>
                </a:r>
                <a:r>
                  <a:rPr lang="nl-NL" dirty="0" err="1"/>
                  <a:t>function</a:t>
                </a:r>
                <a:r>
                  <a:rPr lang="nl-NL" dirty="0"/>
                  <a:t>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NL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NL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nl-NL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</m:sub>
                    </m:sSub>
                  </m:oMath>
                </a14:m>
                <a:endParaRPr lang="en-GB" dirty="0"/>
              </a:p>
              <a:p>
                <a:r>
                  <a:rPr lang="en-GB" dirty="0"/>
                  <a:t>Weight-grid using redshift-space power biases smaller scales, improves accuracy of fitting the Kaiser effect more </a:t>
                </a:r>
              </a:p>
              <a:p>
                <a:r>
                  <a:rPr lang="en-GB" dirty="0"/>
                  <a:t>However, for the fit-parameters adding weights has very little (positive) effect…</a:t>
                </a:r>
              </a:p>
              <a:p>
                <a:r>
                  <a:rPr lang="en-GB" dirty="0"/>
                  <a:t>Furthermore, the fit-parameters found for both f and the dispersion do not agree with the data at all</a:t>
                </a:r>
              </a:p>
              <a:p>
                <a:pPr lvl="1"/>
                <a:r>
                  <a:rPr lang="en-GB" dirty="0"/>
                  <a:t>The matter density parameter is too low</a:t>
                </a:r>
              </a:p>
              <a:p>
                <a:pPr lvl="1"/>
                <a:r>
                  <a:rPr lang="en-GB" dirty="0"/>
                  <a:t>The velocity dispersion is also too low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806875E-1CF8-2682-B319-0407746A178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 b="-266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876919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7F068-3D6D-C7FC-68F7-F00633B90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b="1" dirty="0" err="1"/>
              <a:t>Discussion</a:t>
            </a:r>
            <a:r>
              <a:rPr lang="nl-NL" b="1" dirty="0"/>
              <a:t>: different </a:t>
            </a:r>
            <a:r>
              <a:rPr lang="nl-NL" b="1" dirty="0" err="1"/>
              <a:t>simulations</a:t>
            </a:r>
            <a:endParaRPr lang="en-GB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C28E15-22F7-9EF0-A20B-D4D41D4019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7717971" cy="4733795"/>
          </a:xfrm>
        </p:spPr>
        <p:txBody>
          <a:bodyPr>
            <a:normAutofit lnSpcReduction="10000"/>
          </a:bodyPr>
          <a:lstStyle/>
          <a:p>
            <a:r>
              <a:rPr lang="nl-NL" dirty="0" err="1"/>
              <a:t>Difference</a:t>
            </a:r>
            <a:r>
              <a:rPr lang="nl-NL" dirty="0"/>
              <a:t> </a:t>
            </a:r>
            <a:r>
              <a:rPr lang="nl-NL" dirty="0" err="1"/>
              <a:t>between</a:t>
            </a:r>
            <a:r>
              <a:rPr lang="nl-NL" dirty="0"/>
              <a:t> </a:t>
            </a:r>
            <a:r>
              <a:rPr lang="nl-NL" dirty="0" err="1"/>
              <a:t>regular</a:t>
            </a:r>
            <a:r>
              <a:rPr lang="nl-NL" dirty="0"/>
              <a:t> and </a:t>
            </a:r>
            <a:r>
              <a:rPr lang="nl-NL" dirty="0" err="1"/>
              <a:t>stronger</a:t>
            </a:r>
            <a:r>
              <a:rPr lang="nl-NL" dirty="0"/>
              <a:t> AGN feedback </a:t>
            </a:r>
            <a:r>
              <a:rPr lang="nl-NL" dirty="0" err="1"/>
              <a:t>seems</a:t>
            </a:r>
            <a:r>
              <a:rPr lang="nl-NL" dirty="0"/>
              <a:t> insignificant in </a:t>
            </a:r>
            <a:r>
              <a:rPr lang="nl-NL" dirty="0" err="1"/>
              <a:t>terms</a:t>
            </a:r>
            <a:r>
              <a:rPr lang="nl-NL" dirty="0"/>
              <a:t> of RSD</a:t>
            </a:r>
          </a:p>
          <a:p>
            <a:r>
              <a:rPr lang="nl-NL" dirty="0"/>
              <a:t>For </a:t>
            </a:r>
            <a:r>
              <a:rPr lang="nl-NL" dirty="0" err="1"/>
              <a:t>higher</a:t>
            </a:r>
            <a:r>
              <a:rPr lang="nl-NL" dirty="0"/>
              <a:t> </a:t>
            </a:r>
            <a:r>
              <a:rPr lang="nl-NL" dirty="0" err="1"/>
              <a:t>mass</a:t>
            </a:r>
            <a:r>
              <a:rPr lang="nl-NL" dirty="0"/>
              <a:t> </a:t>
            </a:r>
            <a:r>
              <a:rPr lang="nl-NL" dirty="0" err="1"/>
              <a:t>galaxies</a:t>
            </a:r>
            <a:r>
              <a:rPr lang="nl-NL" dirty="0"/>
              <a:t>, we </a:t>
            </a:r>
            <a:r>
              <a:rPr lang="nl-NL" dirty="0" err="1"/>
              <a:t>expect</a:t>
            </a:r>
            <a:r>
              <a:rPr lang="nl-NL" dirty="0"/>
              <a:t> </a:t>
            </a:r>
            <a:r>
              <a:rPr lang="nl-NL" dirty="0" err="1"/>
              <a:t>dispersion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increase</a:t>
            </a:r>
            <a:r>
              <a:rPr lang="nl-NL" dirty="0"/>
              <a:t> </a:t>
            </a:r>
          </a:p>
          <a:p>
            <a:pPr lvl="1"/>
            <a:r>
              <a:rPr lang="nl-NL" dirty="0"/>
              <a:t>High </a:t>
            </a:r>
            <a:r>
              <a:rPr lang="nl-NL" dirty="0" err="1"/>
              <a:t>mass</a:t>
            </a:r>
            <a:r>
              <a:rPr lang="nl-NL" dirty="0"/>
              <a:t> </a:t>
            </a:r>
            <a:r>
              <a:rPr lang="nl-NL" dirty="0" err="1"/>
              <a:t>galaxies</a:t>
            </a:r>
            <a:r>
              <a:rPr lang="nl-NL" dirty="0"/>
              <a:t> </a:t>
            </a:r>
            <a:r>
              <a:rPr lang="nl-NL" dirty="0" err="1"/>
              <a:t>often</a:t>
            </a:r>
            <a:r>
              <a:rPr lang="nl-NL" dirty="0"/>
              <a:t> </a:t>
            </a:r>
            <a:r>
              <a:rPr lang="nl-NL" dirty="0" err="1"/>
              <a:t>near</a:t>
            </a:r>
            <a:r>
              <a:rPr lang="nl-NL" dirty="0"/>
              <a:t> cluster centers and </a:t>
            </a:r>
            <a:r>
              <a:rPr lang="nl-NL" dirty="0" err="1"/>
              <a:t>thus</a:t>
            </a:r>
            <a:r>
              <a:rPr lang="nl-NL" dirty="0"/>
              <a:t> have </a:t>
            </a:r>
            <a:r>
              <a:rPr lang="nl-NL" dirty="0" err="1"/>
              <a:t>greater</a:t>
            </a:r>
            <a:r>
              <a:rPr lang="nl-NL" dirty="0"/>
              <a:t> random motion </a:t>
            </a:r>
          </a:p>
          <a:p>
            <a:pPr lvl="1"/>
            <a:r>
              <a:rPr lang="nl-NL" dirty="0"/>
              <a:t>We </a:t>
            </a:r>
            <a:r>
              <a:rPr lang="nl-NL" dirty="0" err="1"/>
              <a:t>actually</a:t>
            </a:r>
            <a:r>
              <a:rPr lang="nl-NL" dirty="0"/>
              <a:t> </a:t>
            </a:r>
            <a:r>
              <a:rPr lang="nl-NL" dirty="0" err="1"/>
              <a:t>see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opposite</a:t>
            </a:r>
            <a:r>
              <a:rPr lang="nl-NL" dirty="0"/>
              <a:t>: </a:t>
            </a:r>
            <a:r>
              <a:rPr lang="nl-NL" dirty="0" err="1"/>
              <a:t>dispersion</a:t>
            </a:r>
            <a:r>
              <a:rPr lang="nl-NL" dirty="0"/>
              <a:t> </a:t>
            </a:r>
            <a:r>
              <a:rPr lang="nl-NL" dirty="0" err="1"/>
              <a:t>decreases</a:t>
            </a:r>
            <a:r>
              <a:rPr lang="nl-NL" dirty="0"/>
              <a:t> </a:t>
            </a:r>
          </a:p>
          <a:p>
            <a:r>
              <a:rPr lang="nl-NL" dirty="0"/>
              <a:t>The model does follow </a:t>
            </a:r>
            <a:r>
              <a:rPr lang="nl-NL" dirty="0" err="1"/>
              <a:t>the</a:t>
            </a:r>
            <a:r>
              <a:rPr lang="nl-NL" dirty="0"/>
              <a:t> data </a:t>
            </a:r>
            <a:r>
              <a:rPr lang="nl-NL" dirty="0" err="1"/>
              <a:t>pretty</a:t>
            </a:r>
            <a:r>
              <a:rPr lang="nl-NL" dirty="0"/>
              <a:t> well, but </a:t>
            </a:r>
            <a:r>
              <a:rPr lang="nl-NL" dirty="0" err="1"/>
              <a:t>the</a:t>
            </a:r>
            <a:r>
              <a:rPr lang="nl-NL" dirty="0"/>
              <a:t> fit parameters do </a:t>
            </a:r>
            <a:r>
              <a:rPr lang="nl-NL" dirty="0" err="1"/>
              <a:t>not</a:t>
            </a:r>
            <a:r>
              <a:rPr lang="nl-NL" dirty="0"/>
              <a:t> match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expectations</a:t>
            </a:r>
            <a:endParaRPr lang="nl-NL" dirty="0"/>
          </a:p>
          <a:p>
            <a:r>
              <a:rPr lang="nl-NL" dirty="0"/>
              <a:t>For </a:t>
            </a:r>
            <a:r>
              <a:rPr lang="nl-NL" dirty="0" err="1"/>
              <a:t>higher</a:t>
            </a:r>
            <a:r>
              <a:rPr lang="nl-NL" dirty="0"/>
              <a:t> </a:t>
            </a:r>
            <a:r>
              <a:rPr lang="nl-NL" dirty="0" err="1"/>
              <a:t>redshifts</a:t>
            </a:r>
            <a:r>
              <a:rPr lang="nl-NL" dirty="0"/>
              <a:t>, we do </a:t>
            </a:r>
            <a:r>
              <a:rPr lang="nl-NL" dirty="0" err="1"/>
              <a:t>see</a:t>
            </a:r>
            <a:r>
              <a:rPr lang="nl-NL" dirty="0"/>
              <a:t> that </a:t>
            </a:r>
            <a:r>
              <a:rPr lang="nl-NL" dirty="0" err="1"/>
              <a:t>the</a:t>
            </a:r>
            <a:r>
              <a:rPr lang="nl-NL" dirty="0"/>
              <a:t> RSD </a:t>
            </a:r>
            <a:r>
              <a:rPr lang="nl-NL" dirty="0" err="1"/>
              <a:t>peaks</a:t>
            </a:r>
            <a:r>
              <a:rPr lang="nl-NL" dirty="0"/>
              <a:t> </a:t>
            </a:r>
            <a:r>
              <a:rPr lang="nl-NL" dirty="0" err="1"/>
              <a:t>between</a:t>
            </a:r>
            <a:r>
              <a:rPr lang="nl-NL" dirty="0"/>
              <a:t> </a:t>
            </a:r>
            <a:r>
              <a:rPr lang="nl-NL" dirty="0" err="1"/>
              <a:t>z</a:t>
            </a:r>
            <a:r>
              <a:rPr lang="nl-NL" dirty="0"/>
              <a:t>=0.5-1.0</a:t>
            </a:r>
          </a:p>
          <a:p>
            <a:pPr lvl="1"/>
            <a:r>
              <a:rPr lang="nl-NL" dirty="0" err="1"/>
              <a:t>Expected</a:t>
            </a:r>
            <a:r>
              <a:rPr lang="nl-NL" dirty="0"/>
              <a:t> from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conversion</a:t>
            </a:r>
            <a:r>
              <a:rPr lang="nl-NL" dirty="0"/>
              <a:t> </a:t>
            </a:r>
            <a:r>
              <a:rPr lang="nl-NL" dirty="0" err="1"/>
              <a:t>formula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874721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A0291F-DBE9-63BD-01AB-8BCDAC31F1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b="1" dirty="0" err="1"/>
              <a:t>Conclusion</a:t>
            </a:r>
            <a:r>
              <a:rPr lang="nl-NL" b="1" dirty="0"/>
              <a:t>:</a:t>
            </a:r>
            <a:endParaRPr lang="en-GB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D3F22F-7955-EF1F-B2D2-E8D4CBDE75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7036837" cy="4351338"/>
          </a:xfrm>
        </p:spPr>
        <p:txBody>
          <a:bodyPr>
            <a:normAutofit lnSpcReduction="10000"/>
          </a:bodyPr>
          <a:lstStyle/>
          <a:p>
            <a:r>
              <a:rPr lang="nl-NL" dirty="0"/>
              <a:t>We </a:t>
            </a:r>
            <a:r>
              <a:rPr lang="nl-NL" dirty="0" err="1"/>
              <a:t>underestimate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strength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RSD</a:t>
            </a:r>
          </a:p>
          <a:p>
            <a:r>
              <a:rPr lang="nl-NL" dirty="0" err="1"/>
              <a:t>Likely</a:t>
            </a:r>
            <a:r>
              <a:rPr lang="nl-NL" dirty="0"/>
              <a:t> </a:t>
            </a:r>
            <a:r>
              <a:rPr lang="nl-NL" dirty="0" err="1"/>
              <a:t>reason</a:t>
            </a:r>
            <a:r>
              <a:rPr lang="nl-NL" dirty="0"/>
              <a:t>: we do </a:t>
            </a:r>
            <a:r>
              <a:rPr lang="nl-NL" dirty="0" err="1"/>
              <a:t>not</a:t>
            </a:r>
            <a:r>
              <a:rPr lang="nl-NL" dirty="0"/>
              <a:t> </a:t>
            </a:r>
            <a:r>
              <a:rPr lang="nl-NL" dirty="0" err="1"/>
              <a:t>consider</a:t>
            </a:r>
            <a:r>
              <a:rPr lang="nl-NL" dirty="0"/>
              <a:t> non-</a:t>
            </a:r>
            <a:r>
              <a:rPr lang="nl-NL" dirty="0" err="1"/>
              <a:t>linear</a:t>
            </a:r>
            <a:r>
              <a:rPr lang="nl-NL" dirty="0"/>
              <a:t> model </a:t>
            </a:r>
            <a:r>
              <a:rPr lang="nl-NL" dirty="0" err="1"/>
              <a:t>terms</a:t>
            </a:r>
            <a:endParaRPr lang="nl-NL" dirty="0"/>
          </a:p>
          <a:p>
            <a:pPr lvl="1"/>
            <a:r>
              <a:rPr lang="nl-NL" dirty="0"/>
              <a:t>Follow-up project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explore</a:t>
            </a:r>
            <a:r>
              <a:rPr lang="nl-NL" dirty="0"/>
              <a:t> these non-</a:t>
            </a:r>
            <a:r>
              <a:rPr lang="nl-NL" dirty="0" err="1"/>
              <a:t>linear</a:t>
            </a:r>
            <a:r>
              <a:rPr lang="nl-NL" dirty="0"/>
              <a:t> </a:t>
            </a:r>
            <a:r>
              <a:rPr lang="nl-NL" dirty="0" err="1"/>
              <a:t>components</a:t>
            </a:r>
            <a:r>
              <a:rPr lang="nl-NL" dirty="0"/>
              <a:t> </a:t>
            </a:r>
            <a:r>
              <a:rPr lang="nl-NL" dirty="0" err="1"/>
              <a:t>would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</a:t>
            </a:r>
            <a:r>
              <a:rPr lang="nl-NL" dirty="0" err="1"/>
              <a:t>valuable</a:t>
            </a:r>
            <a:endParaRPr lang="nl-NL" dirty="0"/>
          </a:p>
          <a:p>
            <a:r>
              <a:rPr lang="nl-NL" dirty="0" err="1"/>
              <a:t>There</a:t>
            </a:r>
            <a:r>
              <a:rPr lang="nl-NL" dirty="0"/>
              <a:t> are </a:t>
            </a:r>
            <a:r>
              <a:rPr lang="nl-NL" dirty="0" err="1"/>
              <a:t>some</a:t>
            </a:r>
            <a:r>
              <a:rPr lang="nl-NL" dirty="0"/>
              <a:t> </a:t>
            </a:r>
            <a:r>
              <a:rPr lang="nl-NL" dirty="0" err="1"/>
              <a:t>positives</a:t>
            </a:r>
            <a:r>
              <a:rPr lang="nl-NL" dirty="0"/>
              <a:t>! </a:t>
            </a:r>
          </a:p>
          <a:p>
            <a:pPr lvl="1"/>
            <a:r>
              <a:rPr lang="nl-NL" dirty="0" err="1"/>
              <a:t>Divided</a:t>
            </a:r>
            <a:r>
              <a:rPr lang="nl-NL" dirty="0"/>
              <a:t> </a:t>
            </a:r>
            <a:r>
              <a:rPr lang="nl-NL" dirty="0" err="1"/>
              <a:t>grids</a:t>
            </a:r>
            <a:r>
              <a:rPr lang="nl-NL" dirty="0"/>
              <a:t> follow </a:t>
            </a:r>
            <a:r>
              <a:rPr lang="nl-NL" dirty="0" err="1"/>
              <a:t>noise</a:t>
            </a:r>
            <a:r>
              <a:rPr lang="nl-NL" dirty="0"/>
              <a:t> </a:t>
            </a:r>
            <a:r>
              <a:rPr lang="nl-NL" dirty="0" err="1"/>
              <a:t>expectations</a:t>
            </a:r>
            <a:r>
              <a:rPr lang="nl-NL" dirty="0"/>
              <a:t> and match </a:t>
            </a:r>
            <a:r>
              <a:rPr lang="nl-NL" dirty="0" err="1"/>
              <a:t>literature</a:t>
            </a:r>
            <a:r>
              <a:rPr lang="nl-NL" dirty="0"/>
              <a:t> </a:t>
            </a:r>
          </a:p>
          <a:p>
            <a:pPr lvl="1"/>
            <a:r>
              <a:rPr lang="nl-NL" dirty="0"/>
              <a:t>Creative solution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quantify</a:t>
            </a:r>
            <a:r>
              <a:rPr lang="nl-NL" dirty="0"/>
              <a:t> </a:t>
            </a:r>
            <a:r>
              <a:rPr lang="nl-NL" dirty="0" err="1"/>
              <a:t>weights</a:t>
            </a:r>
            <a:r>
              <a:rPr lang="nl-NL" dirty="0"/>
              <a:t> in a 2D </a:t>
            </a:r>
            <a:r>
              <a:rPr lang="nl-NL" dirty="0" err="1"/>
              <a:t>grid</a:t>
            </a:r>
            <a:endParaRPr lang="nl-NL" dirty="0"/>
          </a:p>
          <a:p>
            <a:pPr lvl="1"/>
            <a:r>
              <a:rPr lang="nl-NL" dirty="0"/>
              <a:t>Pipeline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convert</a:t>
            </a:r>
            <a:r>
              <a:rPr lang="nl-NL" dirty="0"/>
              <a:t> from </a:t>
            </a:r>
            <a:r>
              <a:rPr lang="nl-NL" dirty="0" err="1"/>
              <a:t>simulation</a:t>
            </a:r>
            <a:r>
              <a:rPr lang="nl-NL" dirty="0"/>
              <a:t> data </a:t>
            </a:r>
            <a:r>
              <a:rPr lang="nl-NL" dirty="0" err="1"/>
              <a:t>to</a:t>
            </a:r>
            <a:r>
              <a:rPr lang="nl-NL" dirty="0"/>
              <a:t> RSD </a:t>
            </a:r>
            <a:r>
              <a:rPr lang="nl-NL" dirty="0" err="1"/>
              <a:t>grids</a:t>
            </a:r>
            <a:r>
              <a:rPr lang="nl-NL" dirty="0"/>
              <a:t> (and </a:t>
            </a:r>
            <a:r>
              <a:rPr lang="nl-NL" dirty="0" err="1"/>
              <a:t>models</a:t>
            </a:r>
            <a:r>
              <a:rPr lang="nl-NL" dirty="0"/>
              <a:t>)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123611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073FE-222C-5781-0E87-2D90A23D59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b="1" dirty="0" err="1"/>
              <a:t>Introduction</a:t>
            </a:r>
            <a:r>
              <a:rPr lang="nl-NL" b="1" dirty="0"/>
              <a:t>: </a:t>
            </a:r>
            <a:r>
              <a:rPr lang="nl-NL" b="1" dirty="0" err="1"/>
              <a:t>Galaxies</a:t>
            </a:r>
            <a:r>
              <a:rPr lang="nl-NL" b="1" dirty="0"/>
              <a:t> and </a:t>
            </a:r>
            <a:r>
              <a:rPr lang="nl-NL" b="1" dirty="0" err="1"/>
              <a:t>expansion</a:t>
            </a:r>
            <a:endParaRPr lang="en-GB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81184D5-55AB-E17A-F629-EA305C357C9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5637245" cy="3642115"/>
              </a:xfrm>
            </p:spPr>
            <p:txBody>
              <a:bodyPr>
                <a:normAutofit fontScale="92500"/>
              </a:bodyPr>
              <a:lstStyle/>
              <a:p>
                <a:r>
                  <a:rPr lang="en-GB" dirty="0"/>
                  <a:t>Doppler effect</a:t>
                </a:r>
              </a:p>
              <a:p>
                <a:pPr lvl="1"/>
                <a:r>
                  <a:rPr lang="el-GR" dirty="0"/>
                  <a:t>λ</a:t>
                </a:r>
                <a:r>
                  <a:rPr lang="nl-NL" dirty="0"/>
                  <a:t> from </a:t>
                </a:r>
                <a:r>
                  <a:rPr lang="nl-NL" dirty="0" err="1"/>
                  <a:t>receding</a:t>
                </a:r>
                <a:r>
                  <a:rPr lang="nl-NL" dirty="0"/>
                  <a:t> sources is </a:t>
                </a:r>
                <a:r>
                  <a:rPr lang="nl-NL" dirty="0" err="1"/>
                  <a:t>increased</a:t>
                </a:r>
                <a:r>
                  <a:rPr lang="nl-NL" dirty="0"/>
                  <a:t> (and </a:t>
                </a:r>
                <a:r>
                  <a:rPr lang="nl-NL" dirty="0" err="1"/>
                  <a:t>vice</a:t>
                </a:r>
                <a:r>
                  <a:rPr lang="nl-NL" dirty="0"/>
                  <a:t> versa)</a:t>
                </a:r>
                <a:endParaRPr lang="en-GB" dirty="0"/>
              </a:p>
              <a:p>
                <a:r>
                  <a:rPr lang="nl-NL" dirty="0" err="1"/>
                  <a:t>Hubble’s</a:t>
                </a:r>
                <a:r>
                  <a:rPr lang="nl-NL" dirty="0"/>
                  <a:t> </a:t>
                </a:r>
                <a:r>
                  <a:rPr lang="nl-NL" dirty="0" err="1"/>
                  <a:t>observations</a:t>
                </a:r>
                <a:r>
                  <a:rPr lang="nl-NL" dirty="0"/>
                  <a:t> of </a:t>
                </a:r>
                <a:r>
                  <a:rPr lang="nl-NL" dirty="0" err="1"/>
                  <a:t>distant</a:t>
                </a:r>
                <a:r>
                  <a:rPr lang="nl-NL" dirty="0"/>
                  <a:t> </a:t>
                </a:r>
                <a:r>
                  <a:rPr lang="nl-NL" dirty="0" err="1"/>
                  <a:t>galaxies</a:t>
                </a:r>
                <a:endParaRPr lang="nl-NL" dirty="0"/>
              </a:p>
              <a:p>
                <a:pPr lvl="1"/>
                <a:r>
                  <a:rPr lang="nl-NL" dirty="0"/>
                  <a:t>Light from far-</a:t>
                </a:r>
                <a:r>
                  <a:rPr lang="nl-NL" dirty="0" err="1"/>
                  <a:t>away</a:t>
                </a:r>
                <a:r>
                  <a:rPr lang="nl-NL" dirty="0"/>
                  <a:t> </a:t>
                </a:r>
                <a:r>
                  <a:rPr lang="nl-NL" dirty="0" err="1"/>
                  <a:t>galaxies</a:t>
                </a:r>
                <a:r>
                  <a:rPr lang="nl-NL" dirty="0"/>
                  <a:t> </a:t>
                </a:r>
                <a:r>
                  <a:rPr lang="nl-NL" dirty="0" err="1"/>
                  <a:t>appears</a:t>
                </a:r>
                <a:r>
                  <a:rPr lang="nl-NL" dirty="0"/>
                  <a:t> </a:t>
                </a:r>
                <a:r>
                  <a:rPr lang="nl-NL" dirty="0" err="1"/>
                  <a:t>redshifted</a:t>
                </a:r>
                <a:r>
                  <a:rPr lang="nl-NL" dirty="0"/>
                  <a:t>: </a:t>
                </a:r>
                <a:r>
                  <a:rPr lang="nl-NL" dirty="0" err="1"/>
                  <a:t>expansion</a:t>
                </a:r>
                <a:r>
                  <a:rPr lang="nl-NL" dirty="0"/>
                  <a:t>! </a:t>
                </a:r>
              </a:p>
              <a:p>
                <a:r>
                  <a:rPr lang="en-GB" dirty="0"/>
                  <a:t>Scale factor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nl-NL" b="0" i="0" smtClean="0">
                        <a:latin typeface="Cambria Math" panose="02040503050406030204" pitchFamily="18" charset="0"/>
                      </a:rPr>
                      <m:t>a</m:t>
                    </m:r>
                    <m:d>
                      <m:dPr>
                        <m:ctrlPr>
                          <a:rPr lang="nl-NL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nl-NL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e>
                    </m:d>
                    <m:r>
                      <a:rPr lang="nl-NL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den>
                    </m:f>
                    <m:r>
                      <a:rPr lang="nl-NL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 encompasses expansion of the Universe</a:t>
                </a:r>
                <a:endParaRPr lang="nl-NL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81184D5-55AB-E17A-F629-EA305C357C9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5637245" cy="3642115"/>
              </a:xfrm>
              <a:blipFill>
                <a:blip r:embed="rId2"/>
                <a:stretch>
                  <a:fillRect l="-1622" t="-2508" r="-865" b="-351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7FFBEA02-89D5-4F79-F2E7-F248BC422A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5444" y="2559844"/>
            <a:ext cx="5551385" cy="173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945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83AC9-051E-5946-8F9C-9D5D9248C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b="1" dirty="0" err="1"/>
              <a:t>Introduction</a:t>
            </a:r>
            <a:r>
              <a:rPr lang="nl-NL" b="1" dirty="0"/>
              <a:t>: The </a:t>
            </a:r>
            <a:r>
              <a:rPr lang="nl-NL" b="1" dirty="0" err="1"/>
              <a:t>universe</a:t>
            </a:r>
            <a:r>
              <a:rPr lang="nl-NL" b="1" dirty="0"/>
              <a:t> at </a:t>
            </a:r>
            <a:r>
              <a:rPr lang="nl-NL" b="1" dirty="0" err="1"/>
              <a:t>the</a:t>
            </a:r>
            <a:r>
              <a:rPr lang="nl-NL" b="1" dirty="0"/>
              <a:t> </a:t>
            </a:r>
            <a:r>
              <a:rPr lang="nl-NL" b="1" dirty="0" err="1"/>
              <a:t>largest</a:t>
            </a:r>
            <a:r>
              <a:rPr lang="nl-NL" b="1" dirty="0"/>
              <a:t> </a:t>
            </a:r>
            <a:r>
              <a:rPr lang="nl-NL" b="1" dirty="0" err="1"/>
              <a:t>scale</a:t>
            </a:r>
            <a:r>
              <a:rPr lang="nl-NL" b="1" dirty="0"/>
              <a:t> </a:t>
            </a:r>
            <a:endParaRPr lang="en-GB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5DEB63-082C-500E-2AB7-1F7EEDED153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1" y="1825625"/>
                <a:ext cx="5142722" cy="4575175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GB" sz="3100" dirty="0"/>
                  <a:t>Universe has </a:t>
                </a:r>
                <a:r>
                  <a:rPr lang="en-GB" sz="3100" u="sng" dirty="0"/>
                  <a:t>filament</a:t>
                </a:r>
                <a:r>
                  <a:rPr lang="en-GB" sz="3100" dirty="0"/>
                  <a:t> structure: </a:t>
                </a:r>
                <a:r>
                  <a:rPr lang="en-GB" sz="3100" i="1" dirty="0"/>
                  <a:t>Cosmic Web</a:t>
                </a:r>
                <a:r>
                  <a:rPr lang="en-GB" sz="3100" dirty="0"/>
                  <a:t>! </a:t>
                </a:r>
              </a:p>
              <a:p>
                <a:pPr lvl="1"/>
                <a:r>
                  <a:rPr lang="en-GB" sz="3100" dirty="0"/>
                  <a:t>Filaments consist of galaxies, walls, ‘voids’</a:t>
                </a:r>
              </a:p>
              <a:p>
                <a:pPr lvl="1"/>
                <a:r>
                  <a:rPr lang="en-GB" sz="3100" dirty="0"/>
                  <a:t>‘Bright’ filaments imply massive galaxy clusters</a:t>
                </a:r>
              </a:p>
              <a:p>
                <a:pPr lvl="1"/>
                <a:r>
                  <a:rPr lang="en-GB" sz="3100" b="1" dirty="0"/>
                  <a:t>FLAMINGO</a:t>
                </a:r>
                <a:r>
                  <a:rPr lang="en-GB" sz="3100" dirty="0"/>
                  <a:t> is a (simulated) part of this web!</a:t>
                </a:r>
              </a:p>
              <a:p>
                <a:r>
                  <a:rPr lang="nl-NL" sz="3100" dirty="0" err="1"/>
                  <a:t>Peculiar</a:t>
                </a:r>
                <a:r>
                  <a:rPr lang="nl-NL" sz="3100" dirty="0"/>
                  <a:t> </a:t>
                </a:r>
                <a:r>
                  <a:rPr lang="nl-NL" sz="3100" dirty="0" err="1"/>
                  <a:t>velocity</a:t>
                </a:r>
                <a:r>
                  <a:rPr lang="nl-NL" sz="3100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NL" sz="31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NL" sz="31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nl-NL" sz="3100" b="0" i="1" smtClean="0">
                            <a:latin typeface="Cambria Math" panose="02040503050406030204" pitchFamily="18" charset="0"/>
                          </a:rPr>
                          <m:t>𝑝𝑒𝑐</m:t>
                        </m:r>
                      </m:sub>
                    </m:sSub>
                    <m:r>
                      <a:rPr lang="nl-NL" sz="31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nl-NL" sz="31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NL" sz="31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nl-NL" sz="31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nl-NL" sz="31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nl-NL" sz="31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NL" sz="31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nl-NL" sz="31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</m:oMath>
                </a14:m>
                <a:endParaRPr lang="nl-NL" sz="3100" dirty="0"/>
              </a:p>
              <a:p>
                <a:pPr lvl="1"/>
                <a:r>
                  <a:rPr lang="en-GB" sz="3100" dirty="0"/>
                  <a:t>‘Own’ velocity of galaxies apart from movement along expansion of spacetime</a:t>
                </a:r>
                <a:endParaRPr lang="nl-NL" sz="3100" dirty="0"/>
              </a:p>
              <a:p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	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5DEB63-082C-500E-2AB7-1F7EEDED153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1" y="1825625"/>
                <a:ext cx="5142722" cy="4575175"/>
              </a:xfrm>
              <a:blipFill>
                <a:blip r:embed="rId3"/>
                <a:stretch>
                  <a:fillRect l="-1661" t="-3063" r="-272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C9E4BEE9-F44A-D3CF-E922-DFF6ECFD5D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9995" y="1658031"/>
            <a:ext cx="5142722" cy="4210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263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278067E-13DB-D89A-B997-6C16FB7109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0922" y="1913699"/>
            <a:ext cx="6061204" cy="303060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3C209D5-1BEC-2F79-315E-A34BADC3FA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b="1" dirty="0" err="1"/>
              <a:t>Introduction</a:t>
            </a:r>
            <a:r>
              <a:rPr lang="nl-NL" b="1" dirty="0"/>
              <a:t>: Power spectrum</a:t>
            </a:r>
            <a:endParaRPr lang="en-GB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63783E-65A1-DC0F-B6E0-5926FFFC44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5142723" cy="3576799"/>
          </a:xfrm>
        </p:spPr>
        <p:txBody>
          <a:bodyPr>
            <a:normAutofit/>
          </a:bodyPr>
          <a:lstStyle/>
          <a:p>
            <a:r>
              <a:rPr lang="nl-NL" dirty="0" err="1"/>
              <a:t>Density</a:t>
            </a:r>
            <a:r>
              <a:rPr lang="nl-NL" dirty="0"/>
              <a:t> </a:t>
            </a:r>
            <a:r>
              <a:rPr lang="nl-NL" dirty="0" err="1"/>
              <a:t>fluctuation</a:t>
            </a:r>
            <a:r>
              <a:rPr lang="nl-NL" dirty="0"/>
              <a:t> </a:t>
            </a:r>
            <a:r>
              <a:rPr lang="nl-NL" dirty="0" err="1"/>
              <a:t>strength</a:t>
            </a:r>
            <a:r>
              <a:rPr lang="nl-NL" dirty="0"/>
              <a:t> P(k) as a </a:t>
            </a:r>
            <a:r>
              <a:rPr lang="nl-NL" dirty="0" err="1"/>
              <a:t>function</a:t>
            </a:r>
            <a:r>
              <a:rPr lang="nl-NL" dirty="0"/>
              <a:t> of </a:t>
            </a:r>
            <a:r>
              <a:rPr lang="nl-NL" dirty="0" err="1"/>
              <a:t>scale</a:t>
            </a:r>
            <a:r>
              <a:rPr lang="nl-NL" dirty="0"/>
              <a:t> k [h/</a:t>
            </a:r>
            <a:r>
              <a:rPr lang="nl-NL" dirty="0" err="1"/>
              <a:t>Mpc</a:t>
            </a:r>
            <a:r>
              <a:rPr lang="nl-NL" dirty="0"/>
              <a:t>]</a:t>
            </a:r>
          </a:p>
          <a:p>
            <a:r>
              <a:rPr lang="nl-NL" dirty="0" err="1"/>
              <a:t>Fourier</a:t>
            </a:r>
            <a:r>
              <a:rPr lang="nl-NL" dirty="0"/>
              <a:t> </a:t>
            </a:r>
            <a:r>
              <a:rPr lang="nl-NL" dirty="0" err="1"/>
              <a:t>Transform</a:t>
            </a:r>
            <a:r>
              <a:rPr lang="nl-NL" dirty="0"/>
              <a:t> of </a:t>
            </a:r>
            <a:r>
              <a:rPr lang="nl-NL" dirty="0" err="1"/>
              <a:t>density</a:t>
            </a:r>
            <a:r>
              <a:rPr lang="nl-NL" dirty="0"/>
              <a:t> contrast </a:t>
            </a:r>
            <a:r>
              <a:rPr lang="el-GR" dirty="0"/>
              <a:t>δ</a:t>
            </a:r>
            <a:r>
              <a:rPr lang="nl-NL" dirty="0"/>
              <a:t>(x)</a:t>
            </a:r>
          </a:p>
          <a:p>
            <a:r>
              <a:rPr lang="nl-NL" dirty="0" err="1"/>
              <a:t>Allows</a:t>
            </a:r>
            <a:r>
              <a:rPr lang="nl-NL" dirty="0"/>
              <a:t> </a:t>
            </a:r>
            <a:r>
              <a:rPr lang="nl-NL" dirty="0" err="1"/>
              <a:t>us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quantify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anisotropy</a:t>
            </a:r>
            <a:r>
              <a:rPr lang="nl-NL" dirty="0"/>
              <a:t> of </a:t>
            </a:r>
            <a:r>
              <a:rPr lang="nl-NL" dirty="0" err="1"/>
              <a:t>galaxies</a:t>
            </a:r>
            <a:r>
              <a:rPr lang="nl-NL" dirty="0"/>
              <a:t> </a:t>
            </a:r>
            <a:r>
              <a:rPr lang="nl-NL" dirty="0" err="1"/>
              <a:t>inside</a:t>
            </a:r>
            <a:r>
              <a:rPr lang="nl-NL" dirty="0"/>
              <a:t> FLAMINGO! </a:t>
            </a:r>
          </a:p>
          <a:p>
            <a:pPr marL="457200" lvl="1" indent="0">
              <a:buNone/>
            </a:pPr>
            <a:endParaRPr lang="nl-NL" dirty="0"/>
          </a:p>
          <a:p>
            <a:pPr marL="0" indent="0">
              <a:buNone/>
            </a:pPr>
            <a:endParaRPr lang="nl-NL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371CC3-57B3-8352-6ECD-0A43F7443E9D}"/>
              </a:ext>
            </a:extLst>
          </p:cNvPr>
          <p:cNvSpPr txBox="1"/>
          <p:nvPr/>
        </p:nvSpPr>
        <p:spPr>
          <a:xfrm>
            <a:off x="1231641" y="6064898"/>
            <a:ext cx="4388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Now that we have </a:t>
            </a:r>
            <a:r>
              <a:rPr lang="nl-NL" dirty="0" err="1"/>
              <a:t>the</a:t>
            </a:r>
            <a:r>
              <a:rPr lang="nl-NL" dirty="0"/>
              <a:t> background </a:t>
            </a:r>
            <a:r>
              <a:rPr lang="nl-NL" dirty="0" err="1"/>
              <a:t>covered</a:t>
            </a:r>
            <a:r>
              <a:rPr lang="nl-NL" dirty="0"/>
              <a:t>…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18021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57ABB0E-1C5B-D692-EA78-93D176F0B7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7855" y="2273494"/>
            <a:ext cx="5834092" cy="404910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BA5890E-72CB-3E1D-A0C4-E056278B2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b="1" dirty="0" err="1"/>
              <a:t>Introduction</a:t>
            </a:r>
            <a:r>
              <a:rPr lang="nl-NL" b="1" dirty="0"/>
              <a:t>: </a:t>
            </a:r>
            <a:r>
              <a:rPr lang="nl-NL" b="1" u="sng" dirty="0"/>
              <a:t>Redshift-Space </a:t>
            </a:r>
            <a:r>
              <a:rPr lang="nl-NL" b="1" u="sng" dirty="0" err="1"/>
              <a:t>Distortions</a:t>
            </a:r>
            <a:endParaRPr lang="en-GB" b="1" u="sn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E174C9-F873-F0D5-FAA8-DCCB248631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567543"/>
            <a:ext cx="5257800" cy="4609420"/>
          </a:xfrm>
        </p:spPr>
        <p:txBody>
          <a:bodyPr>
            <a:normAutofit/>
          </a:bodyPr>
          <a:lstStyle/>
          <a:p>
            <a:r>
              <a:rPr lang="nl-NL" dirty="0" err="1"/>
              <a:t>Two</a:t>
            </a:r>
            <a:r>
              <a:rPr lang="nl-NL" dirty="0"/>
              <a:t> ‘</a:t>
            </a:r>
            <a:r>
              <a:rPr lang="nl-NL" dirty="0" err="1"/>
              <a:t>distortion</a:t>
            </a:r>
            <a:r>
              <a:rPr lang="nl-NL" dirty="0"/>
              <a:t>’ </a:t>
            </a:r>
            <a:r>
              <a:rPr lang="nl-NL" dirty="0" err="1"/>
              <a:t>effects</a:t>
            </a:r>
            <a:r>
              <a:rPr lang="nl-NL" dirty="0"/>
              <a:t> </a:t>
            </a:r>
            <a:r>
              <a:rPr lang="nl-NL" dirty="0" err="1"/>
              <a:t>occur</a:t>
            </a:r>
            <a:r>
              <a:rPr lang="nl-NL" dirty="0"/>
              <a:t> on </a:t>
            </a:r>
            <a:r>
              <a:rPr lang="nl-NL" dirty="0" err="1"/>
              <a:t>both</a:t>
            </a:r>
            <a:r>
              <a:rPr lang="nl-NL" dirty="0"/>
              <a:t> small and large </a:t>
            </a:r>
            <a:r>
              <a:rPr lang="nl-NL" dirty="0" err="1"/>
              <a:t>scales</a:t>
            </a:r>
            <a:r>
              <a:rPr lang="nl-NL" dirty="0"/>
              <a:t> </a:t>
            </a:r>
          </a:p>
          <a:p>
            <a:r>
              <a:rPr lang="nl-NL" dirty="0"/>
              <a:t>Both of these ‘RSD’ </a:t>
            </a:r>
            <a:r>
              <a:rPr lang="nl-NL" dirty="0" err="1"/>
              <a:t>effects</a:t>
            </a:r>
            <a:r>
              <a:rPr lang="nl-NL" dirty="0"/>
              <a:t> </a:t>
            </a:r>
            <a:r>
              <a:rPr lang="nl-NL" dirty="0" err="1"/>
              <a:t>perturb</a:t>
            </a:r>
            <a:r>
              <a:rPr lang="nl-NL" dirty="0"/>
              <a:t> </a:t>
            </a:r>
            <a:r>
              <a:rPr lang="nl-NL" dirty="0" err="1"/>
              <a:t>Hubble’s</a:t>
            </a:r>
            <a:r>
              <a:rPr lang="nl-NL" dirty="0"/>
              <a:t> </a:t>
            </a:r>
            <a:r>
              <a:rPr lang="nl-NL" dirty="0" err="1"/>
              <a:t>law</a:t>
            </a:r>
            <a:endParaRPr lang="nl-NL" dirty="0"/>
          </a:p>
          <a:p>
            <a:pPr lvl="1"/>
            <a:r>
              <a:rPr lang="nl-NL" dirty="0" err="1"/>
              <a:t>Infalling</a:t>
            </a:r>
            <a:r>
              <a:rPr lang="nl-NL" dirty="0"/>
              <a:t> motion of </a:t>
            </a:r>
            <a:r>
              <a:rPr lang="nl-NL" dirty="0" err="1"/>
              <a:t>galaxies</a:t>
            </a:r>
            <a:r>
              <a:rPr lang="nl-NL" dirty="0"/>
              <a:t> </a:t>
            </a:r>
            <a:r>
              <a:rPr lang="nl-NL" dirty="0" err="1"/>
              <a:t>toward</a:t>
            </a:r>
            <a:r>
              <a:rPr lang="nl-NL" dirty="0"/>
              <a:t> cluster center on large </a:t>
            </a:r>
            <a:r>
              <a:rPr lang="nl-NL" dirty="0" err="1"/>
              <a:t>scales</a:t>
            </a:r>
            <a:r>
              <a:rPr lang="nl-NL" dirty="0"/>
              <a:t>: </a:t>
            </a:r>
            <a:r>
              <a:rPr lang="nl-NL" b="1" dirty="0"/>
              <a:t>Kaiser effect </a:t>
            </a:r>
          </a:p>
          <a:p>
            <a:pPr lvl="1"/>
            <a:r>
              <a:rPr lang="nl-NL" dirty="0" err="1"/>
              <a:t>Virialized</a:t>
            </a:r>
            <a:r>
              <a:rPr lang="nl-NL" dirty="0"/>
              <a:t> </a:t>
            </a:r>
            <a:r>
              <a:rPr lang="nl-NL" dirty="0" err="1"/>
              <a:t>velocity</a:t>
            </a:r>
            <a:r>
              <a:rPr lang="nl-NL" dirty="0"/>
              <a:t> </a:t>
            </a:r>
            <a:r>
              <a:rPr lang="nl-NL" dirty="0" err="1"/>
              <a:t>dispersions</a:t>
            </a:r>
            <a:r>
              <a:rPr lang="nl-NL" dirty="0"/>
              <a:t> of </a:t>
            </a:r>
            <a:r>
              <a:rPr lang="nl-NL" dirty="0" err="1"/>
              <a:t>galaxies</a:t>
            </a:r>
            <a:r>
              <a:rPr lang="nl-NL" dirty="0"/>
              <a:t> </a:t>
            </a:r>
            <a:r>
              <a:rPr lang="nl-NL" dirty="0" err="1"/>
              <a:t>inside</a:t>
            </a:r>
            <a:r>
              <a:rPr lang="nl-NL" dirty="0"/>
              <a:t> clusters on small </a:t>
            </a:r>
            <a:r>
              <a:rPr lang="nl-NL" dirty="0" err="1"/>
              <a:t>scales</a:t>
            </a:r>
            <a:r>
              <a:rPr lang="nl-NL" dirty="0"/>
              <a:t>: </a:t>
            </a:r>
            <a:r>
              <a:rPr lang="nl-NL" b="1" dirty="0" err="1"/>
              <a:t>Fingers</a:t>
            </a:r>
            <a:r>
              <a:rPr lang="nl-NL" b="1" dirty="0"/>
              <a:t>-of-God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3151328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A9AC2-AF0A-ED7F-38B6-1701DFFA1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b="1" dirty="0" err="1"/>
              <a:t>Methods</a:t>
            </a:r>
            <a:r>
              <a:rPr lang="nl-NL" b="1" dirty="0"/>
              <a:t>: </a:t>
            </a:r>
            <a:r>
              <a:rPr lang="nl-NL" b="1" dirty="0" err="1"/>
              <a:t>Creating</a:t>
            </a:r>
            <a:r>
              <a:rPr lang="nl-NL" b="1" dirty="0"/>
              <a:t> a </a:t>
            </a:r>
            <a:r>
              <a:rPr lang="nl-NL" b="1" dirty="0" err="1"/>
              <a:t>galaxy</a:t>
            </a:r>
            <a:r>
              <a:rPr lang="nl-NL" b="1" dirty="0"/>
              <a:t> </a:t>
            </a:r>
            <a:r>
              <a:rPr lang="nl-NL" b="1" dirty="0" err="1"/>
              <a:t>catalogue</a:t>
            </a:r>
            <a:r>
              <a:rPr lang="nl-NL" b="1" dirty="0"/>
              <a:t> </a:t>
            </a:r>
            <a:endParaRPr lang="en-GB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30D7082-D5D2-0BF4-0CA1-D50114418D3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6066453" cy="4351338"/>
              </a:xfrm>
            </p:spPr>
            <p:txBody>
              <a:bodyPr>
                <a:normAutofit/>
              </a:bodyPr>
              <a:lstStyle/>
              <a:p>
                <a:r>
                  <a:rPr lang="nl-NL" dirty="0"/>
                  <a:t>Use FLAMINGO </a:t>
                </a:r>
                <a:r>
                  <a:rPr lang="nl-NL" dirty="0" err="1"/>
                  <a:t>to</a:t>
                </a:r>
                <a:r>
                  <a:rPr lang="nl-NL" dirty="0"/>
                  <a:t> </a:t>
                </a:r>
                <a:r>
                  <a:rPr lang="nl-NL" dirty="0" err="1"/>
                  <a:t>determine</a:t>
                </a:r>
                <a:r>
                  <a:rPr lang="nl-NL" dirty="0"/>
                  <a:t> </a:t>
                </a:r>
                <a:r>
                  <a:rPr lang="nl-NL" dirty="0" err="1"/>
                  <a:t>galaxy</a:t>
                </a:r>
                <a:r>
                  <a:rPr lang="nl-NL" dirty="0"/>
                  <a:t> </a:t>
                </a:r>
                <a:r>
                  <a:rPr lang="nl-NL" dirty="0" err="1"/>
                  <a:t>position</a:t>
                </a:r>
                <a:r>
                  <a:rPr lang="nl-NL" dirty="0"/>
                  <a:t>, </a:t>
                </a:r>
                <a:r>
                  <a:rPr lang="nl-NL" dirty="0" err="1"/>
                  <a:t>velocity</a:t>
                </a:r>
                <a:r>
                  <a:rPr lang="nl-NL" dirty="0"/>
                  <a:t>, </a:t>
                </a:r>
                <a:r>
                  <a:rPr lang="nl-NL" dirty="0" err="1"/>
                  <a:t>mass</a:t>
                </a:r>
                <a:endParaRPr lang="en-GB" dirty="0"/>
              </a:p>
              <a:p>
                <a:r>
                  <a:rPr lang="en-GB" dirty="0"/>
                  <a:t>Galaxy constraints</a:t>
                </a:r>
                <a:r>
                  <a:rPr lang="nl-NL" dirty="0"/>
                  <a:t>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nl-NL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𝑔𝑎𝑙</m:t>
                        </m:r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,∗</m:t>
                        </m:r>
                      </m:sub>
                    </m:sSub>
                    <m:r>
                      <a:rPr lang="nl-NL" b="0" i="1" smtClean="0">
                        <a:latin typeface="Cambria Math" panose="02040503050406030204" pitchFamily="18" charset="0"/>
                      </a:rPr>
                      <m:t>&gt;</m:t>
                    </m:r>
                    <m:sSup>
                      <m:sSupPr>
                        <m:ctrlPr>
                          <a:rPr lang="nl-NL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nl-NL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sup>
                    </m:sSup>
                    <m:r>
                      <a:rPr lang="nl-NL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nl-NL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nl-NL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⨀</m:t>
                        </m:r>
                      </m:sub>
                    </m:sSub>
                  </m:oMath>
                </a14:m>
                <a:endParaRPr lang="nl-NL" dirty="0"/>
              </a:p>
              <a:p>
                <a:pPr lvl="1"/>
                <a:r>
                  <a:rPr lang="nl-NL" dirty="0"/>
                  <a:t>Stars </a:t>
                </a:r>
                <a:r>
                  <a:rPr lang="nl-NL" dirty="0" err="1"/>
                  <a:t>within</a:t>
                </a:r>
                <a:r>
                  <a:rPr lang="nl-NL" dirty="0"/>
                  <a:t> 50kpc of </a:t>
                </a:r>
                <a:r>
                  <a:rPr lang="nl-NL" dirty="0" err="1"/>
                  <a:t>C.o.M</a:t>
                </a:r>
                <a:r>
                  <a:rPr lang="nl-NL" dirty="0"/>
                  <a:t>. </a:t>
                </a:r>
              </a:p>
              <a:p>
                <a:r>
                  <a:rPr lang="nl-NL" dirty="0" err="1"/>
                  <a:t>Optimization</a:t>
                </a:r>
                <a:r>
                  <a:rPr lang="nl-NL" dirty="0"/>
                  <a:t> important</a:t>
                </a:r>
              </a:p>
              <a:p>
                <a:pPr lvl="1"/>
                <a:r>
                  <a:rPr lang="nl-NL" dirty="0"/>
                  <a:t>Loop </a:t>
                </a:r>
                <a:r>
                  <a:rPr lang="nl-NL" dirty="0" err="1"/>
                  <a:t>through</a:t>
                </a:r>
                <a:r>
                  <a:rPr lang="nl-NL" dirty="0"/>
                  <a:t> 13 </a:t>
                </a:r>
                <a:r>
                  <a:rPr lang="nl-NL" dirty="0" err="1"/>
                  <a:t>million</a:t>
                </a:r>
                <a:r>
                  <a:rPr lang="nl-NL" dirty="0"/>
                  <a:t> sub-</a:t>
                </a:r>
                <a:r>
                  <a:rPr lang="nl-NL" dirty="0" err="1"/>
                  <a:t>haloes</a:t>
                </a:r>
                <a:r>
                  <a:rPr lang="nl-NL" dirty="0"/>
                  <a:t>, </a:t>
                </a:r>
                <a:r>
                  <a:rPr lang="nl-NL" dirty="0" err="1"/>
                  <a:t>apply</a:t>
                </a:r>
                <a:r>
                  <a:rPr lang="nl-NL" dirty="0"/>
                  <a:t> </a:t>
                </a:r>
                <a:r>
                  <a:rPr lang="nl-NL" dirty="0" err="1"/>
                  <a:t>constraints</a:t>
                </a:r>
                <a:endParaRPr lang="nl-NL" dirty="0"/>
              </a:p>
              <a:p>
                <a:pPr lvl="1"/>
                <a:r>
                  <a:rPr lang="nl-NL" dirty="0"/>
                  <a:t>Solution: look-up </a:t>
                </a:r>
                <a:r>
                  <a:rPr lang="nl-NL" dirty="0" err="1"/>
                  <a:t>table</a:t>
                </a:r>
                <a:r>
                  <a:rPr lang="nl-NL" dirty="0"/>
                  <a:t>, </a:t>
                </a:r>
                <a:r>
                  <a:rPr lang="nl-NL" dirty="0" err="1"/>
                  <a:t>requires</a:t>
                </a:r>
                <a:r>
                  <a:rPr lang="nl-NL" dirty="0"/>
                  <a:t> extra </a:t>
                </a:r>
                <a:r>
                  <a:rPr lang="nl-NL" dirty="0" err="1"/>
                  <a:t>mask</a:t>
                </a:r>
                <a:r>
                  <a:rPr lang="nl-NL" dirty="0"/>
                  <a:t>, but </a:t>
                </a:r>
                <a:r>
                  <a:rPr lang="nl-NL" dirty="0" err="1"/>
                  <a:t>significantly</a:t>
                </a:r>
                <a:r>
                  <a:rPr lang="nl-NL" dirty="0"/>
                  <a:t> </a:t>
                </a:r>
                <a:r>
                  <a:rPr lang="nl-NL" dirty="0" err="1"/>
                  <a:t>faster</a:t>
                </a:r>
                <a:r>
                  <a:rPr lang="nl-NL" dirty="0"/>
                  <a:t>! </a:t>
                </a:r>
              </a:p>
              <a:p>
                <a:pPr marL="0" indent="0">
                  <a:buNone/>
                </a:pPr>
                <a:endParaRPr lang="nl-NL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30D7082-D5D2-0BF4-0CA1-D50114418D3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6066453" cy="4351338"/>
              </a:xfrm>
              <a:blipFill>
                <a:blip r:embed="rId2"/>
                <a:stretch>
                  <a:fillRect l="-1707" t="-2241" r="-120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8D011F3A-950D-5E6A-35B2-41C22F863B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5044" y="1343608"/>
            <a:ext cx="5019877" cy="3816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230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1E2EA4-D7B2-2D47-9A5C-A248A1F05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b="1" dirty="0" err="1"/>
              <a:t>Methods</a:t>
            </a:r>
            <a:r>
              <a:rPr lang="nl-NL" b="1" dirty="0"/>
              <a:t>: Redshift-</a:t>
            </a:r>
            <a:r>
              <a:rPr lang="nl-NL" b="1" dirty="0" err="1"/>
              <a:t>space</a:t>
            </a:r>
            <a:r>
              <a:rPr lang="nl-NL" b="1" dirty="0"/>
              <a:t> </a:t>
            </a:r>
            <a:r>
              <a:rPr lang="nl-NL" b="1" dirty="0" err="1"/>
              <a:t>positions</a:t>
            </a:r>
            <a:endParaRPr lang="en-GB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97E4D6E-BE92-228C-550D-E554EFFA219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08653" y="1816294"/>
                <a:ext cx="4640425" cy="4351338"/>
              </a:xfrm>
            </p:spPr>
            <p:txBody>
              <a:bodyPr/>
              <a:lstStyle/>
              <a:p>
                <a:r>
                  <a:rPr lang="nl-NL" dirty="0"/>
                  <a:t>How </a:t>
                </a:r>
                <a:r>
                  <a:rPr lang="nl-NL" dirty="0" err="1"/>
                  <a:t>to</a:t>
                </a:r>
                <a:r>
                  <a:rPr lang="nl-NL" dirty="0"/>
                  <a:t> </a:t>
                </a:r>
                <a:r>
                  <a:rPr lang="nl-NL" dirty="0" err="1"/>
                  <a:t>convert</a:t>
                </a:r>
                <a:r>
                  <a:rPr lang="nl-NL" dirty="0"/>
                  <a:t> real-</a:t>
                </a:r>
                <a:r>
                  <a:rPr lang="nl-NL" dirty="0" err="1"/>
                  <a:t>space</a:t>
                </a:r>
                <a:r>
                  <a:rPr lang="nl-NL" dirty="0"/>
                  <a:t> </a:t>
                </a:r>
                <a:r>
                  <a:rPr lang="nl-NL" dirty="0" err="1"/>
                  <a:t>positions</a:t>
                </a:r>
                <a:r>
                  <a:rPr lang="nl-NL" dirty="0"/>
                  <a:t> </a:t>
                </a:r>
                <a:r>
                  <a:rPr lang="nl-NL" dirty="0" err="1"/>
                  <a:t>to</a:t>
                </a:r>
                <a:r>
                  <a:rPr lang="nl-NL" dirty="0"/>
                  <a:t> </a:t>
                </a:r>
                <a:r>
                  <a:rPr lang="nl-NL" dirty="0" err="1"/>
                  <a:t>redshift</a:t>
                </a:r>
                <a:r>
                  <a:rPr lang="nl-NL" dirty="0"/>
                  <a:t> </a:t>
                </a:r>
                <a:r>
                  <a:rPr lang="nl-NL" dirty="0" err="1"/>
                  <a:t>space</a:t>
                </a:r>
                <a:r>
                  <a:rPr lang="nl-NL" dirty="0"/>
                  <a:t>?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nl-NL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nl-NL" i="1" dirty="0" smtClean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nl-NL" i="1" dirty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nl-NL" i="1" dirty="0" smtClean="0">
                        <a:latin typeface="Cambria Math" panose="02040503050406030204" pitchFamily="18" charset="0"/>
                      </a:rPr>
                      <m:t> + </m:t>
                    </m:r>
                    <m:f>
                      <m:fPr>
                        <m:ctrlPr>
                          <a:rPr lang="nl-NL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nl-NL" b="0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nl-NL" b="0" i="1" dirty="0" smtClean="0">
                            <a:latin typeface="Cambria Math" panose="02040503050406030204" pitchFamily="18" charset="0"/>
                          </a:rPr>
                          <m:t> ∙</m:t>
                        </m:r>
                        <m:acc>
                          <m:accPr>
                            <m:chr m:val="̂"/>
                            <m:ctrlPr>
                              <a:rPr lang="nl-NL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nl-NL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num>
                      <m:den>
                        <m:r>
                          <a:rPr lang="nl-NL" b="0" i="1" dirty="0" smtClean="0">
                            <a:latin typeface="Cambria Math" panose="02040503050406030204" pitchFamily="18" charset="0"/>
                          </a:rPr>
                          <m:t>𝑎𝐻</m:t>
                        </m:r>
                        <m:r>
                          <a:rPr lang="nl-NL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nl-NL" b="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nl-NL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nl-NL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nl-NL" dirty="0"/>
                  <a:t>,</a:t>
                </a:r>
                <a:endParaRPr lang="nl-NL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nl-NL" b="0" i="1" dirty="0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nl-NL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nl-NL" b="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nl-NL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nl-NL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NL" b="0" i="1" dirty="0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nl-NL" b="0" i="1" dirty="0" smtClean="0">
                            <a:latin typeface="Cambria Math" panose="02040503050406030204" pitchFamily="18" charset="0"/>
                          </a:rPr>
                          <m:t>0 </m:t>
                        </m:r>
                      </m:sub>
                    </m:sSub>
                    <m:rad>
                      <m:radPr>
                        <m:degHide m:val="on"/>
                        <m:ctrlPr>
                          <a:rPr lang="nl-NL" b="0" i="1" dirty="0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nl-NL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b="0" i="1" dirty="0" smtClean="0">
                                <a:latin typeface="Cambria Math" panose="02040503050406030204" pitchFamily="18" charset="0"/>
                              </a:rPr>
                              <m:t>Ω</m:t>
                            </m:r>
                          </m:e>
                          <m:sub>
                            <m:r>
                              <a:rPr lang="nl-NL" b="0" i="1" dirty="0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nl-NL" b="0" i="1" dirty="0" smtClean="0">
                                <a:latin typeface="Cambria Math" panose="02040503050406030204" pitchFamily="18" charset="0"/>
                              </a:rPr>
                              <m:t>,0</m:t>
                            </m:r>
                          </m:sub>
                        </m:sSub>
                        <m:sSup>
                          <m:sSupPr>
                            <m:ctrlPr>
                              <a:rPr lang="nl-NL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nl-NL" b="0" i="1" dirty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nl-NL" b="0" i="1" dirty="0" smtClean="0">
                                <a:latin typeface="Cambria Math" panose="02040503050406030204" pitchFamily="18" charset="0"/>
                              </a:rPr>
                              <m:t>−3</m:t>
                            </m:r>
                          </m:sup>
                        </m:sSup>
                        <m:r>
                          <a:rPr lang="nl-NL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nl-NL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b="0" i="1" dirty="0" smtClean="0">
                                <a:latin typeface="Cambria Math" panose="02040503050406030204" pitchFamily="18" charset="0"/>
                              </a:rPr>
                              <m:t>Ω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l-GR" b="0" i="1" dirty="0" smtClean="0">
                                <a:latin typeface="Cambria Math" panose="02040503050406030204" pitchFamily="18" charset="0"/>
                              </a:rPr>
                              <m:t>Λ</m:t>
                            </m:r>
                            <m:r>
                              <a:rPr lang="nl-NL" b="0" i="1" dirty="0" smtClean="0">
                                <a:latin typeface="Cambria Math" panose="02040503050406030204" pitchFamily="18" charset="0"/>
                              </a:rPr>
                              <m:t>,0</m:t>
                            </m:r>
                          </m:sub>
                        </m:sSub>
                      </m:e>
                    </m:rad>
                  </m:oMath>
                </a14:m>
                <a:endParaRPr lang="nl-NL" dirty="0"/>
              </a:p>
              <a:p>
                <a:r>
                  <a:rPr lang="nl-NL" dirty="0"/>
                  <a:t>On 1-10 </a:t>
                </a:r>
                <a:r>
                  <a:rPr lang="nl-NL" dirty="0" err="1"/>
                  <a:t>Mpc</a:t>
                </a:r>
                <a:r>
                  <a:rPr lang="nl-NL" dirty="0"/>
                  <a:t> </a:t>
                </a:r>
                <a:r>
                  <a:rPr lang="nl-NL" dirty="0" err="1"/>
                  <a:t>scale</a:t>
                </a:r>
                <a:r>
                  <a:rPr lang="nl-NL" dirty="0"/>
                  <a:t>, </a:t>
                </a:r>
                <a:r>
                  <a:rPr lang="nl-NL" dirty="0" err="1"/>
                  <a:t>galaxies</a:t>
                </a:r>
                <a:r>
                  <a:rPr lang="nl-NL" dirty="0"/>
                  <a:t> shift </a:t>
                </a:r>
                <a:r>
                  <a:rPr lang="nl-NL" dirty="0" err="1"/>
                  <a:t>toward</a:t>
                </a:r>
                <a:r>
                  <a:rPr lang="nl-NL" dirty="0"/>
                  <a:t> cluster center (in </a:t>
                </a:r>
                <a:r>
                  <a:rPr lang="nl-NL" dirty="0" err="1"/>
                  <a:t>redshift-space</a:t>
                </a:r>
                <a:r>
                  <a:rPr lang="nl-NL" dirty="0"/>
                  <a:t>)</a:t>
                </a:r>
              </a:p>
              <a:p>
                <a:r>
                  <a:rPr lang="nl-NL" dirty="0" err="1"/>
                  <a:t>Stronger</a:t>
                </a:r>
                <a:r>
                  <a:rPr lang="nl-NL" dirty="0"/>
                  <a:t> effect closer </a:t>
                </a:r>
                <a:r>
                  <a:rPr lang="nl-NL" dirty="0" err="1"/>
                  <a:t>to</a:t>
                </a:r>
                <a:r>
                  <a:rPr lang="nl-NL" dirty="0"/>
                  <a:t> </a:t>
                </a:r>
                <a:r>
                  <a:rPr lang="nl-NL" dirty="0" err="1"/>
                  <a:t>filaments</a:t>
                </a:r>
                <a:r>
                  <a:rPr lang="nl-NL" dirty="0"/>
                  <a:t>/cluster</a:t>
                </a: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97E4D6E-BE92-228C-550D-E554EFFA21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08653" y="1816294"/>
                <a:ext cx="4640425" cy="4351338"/>
              </a:xfrm>
              <a:blipFill>
                <a:blip r:embed="rId2"/>
                <a:stretch>
                  <a:fillRect l="-2365" t="-238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90F4F0C5-A5AE-0AD9-9217-4BC32161AA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2541" y="1449138"/>
            <a:ext cx="6291325" cy="4718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067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EAB818C-51B4-8C49-3581-DF4E1056ED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1924" y="3429000"/>
            <a:ext cx="4126810" cy="328842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F2EA79E-D726-F6C0-7C33-07DC016FB7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2923" y="1027906"/>
            <a:ext cx="3127412" cy="24912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4481D5D-7D12-AA0F-40FE-01785F511D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4588" y="0"/>
            <a:ext cx="3127412" cy="234555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675E34-D7CC-CB21-A87F-92EF54935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876592" cy="1325563"/>
          </a:xfrm>
        </p:spPr>
        <p:txBody>
          <a:bodyPr/>
          <a:lstStyle/>
          <a:p>
            <a:r>
              <a:rPr lang="nl-NL" b="1" dirty="0" err="1"/>
              <a:t>Methods</a:t>
            </a:r>
            <a:r>
              <a:rPr lang="nl-NL" b="1" dirty="0"/>
              <a:t>: 2D power-spectrum </a:t>
            </a:r>
            <a:r>
              <a:rPr lang="nl-NL" b="1" dirty="0" err="1"/>
              <a:t>grid</a:t>
            </a:r>
            <a:r>
              <a:rPr lang="nl-NL" b="1" dirty="0"/>
              <a:t> </a:t>
            </a:r>
            <a:endParaRPr lang="en-GB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3A0075-ECC0-B9BF-83D3-F9F61CD66EC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010470" cy="4351338"/>
              </a:xfrm>
            </p:spPr>
            <p:txBody>
              <a:bodyPr>
                <a:normAutofit/>
              </a:bodyPr>
              <a:lstStyle/>
              <a:p>
                <a:r>
                  <a:rPr lang="nl-NL" dirty="0" err="1"/>
                  <a:t>FFTPower</a:t>
                </a:r>
                <a:r>
                  <a:rPr lang="nl-NL" dirty="0"/>
                  <a:t> from </a:t>
                </a:r>
                <a:r>
                  <a:rPr lang="nl-NL" dirty="0" err="1"/>
                  <a:t>nbodykit</a:t>
                </a:r>
                <a:r>
                  <a:rPr lang="nl-NL" dirty="0"/>
                  <a:t> </a:t>
                </a:r>
                <a:r>
                  <a:rPr lang="nl-NL" dirty="0" err="1"/>
                  <a:t>calculates</a:t>
                </a:r>
                <a:r>
                  <a:rPr lang="nl-NL" dirty="0"/>
                  <a:t> P(k) from </a:t>
                </a:r>
                <a:r>
                  <a:rPr lang="nl-NL" dirty="0" err="1"/>
                  <a:t>galaxy</a:t>
                </a:r>
                <a:r>
                  <a:rPr lang="nl-NL" dirty="0"/>
                  <a:t> </a:t>
                </a:r>
                <a:r>
                  <a:rPr lang="nl-NL" dirty="0" err="1"/>
                  <a:t>catalogue</a:t>
                </a:r>
                <a:endParaRPr lang="nl-NL" dirty="0"/>
              </a:p>
              <a:p>
                <a:pPr lvl="1"/>
                <a:r>
                  <a:rPr lang="nl-NL" dirty="0" err="1"/>
                  <a:t>Outputs</a:t>
                </a:r>
                <a:r>
                  <a:rPr lang="nl-NL" dirty="0"/>
                  <a:t> (</a:t>
                </a:r>
                <a:r>
                  <a:rPr lang="el-GR" dirty="0"/>
                  <a:t>μ</a:t>
                </a:r>
                <a:r>
                  <a:rPr lang="nl-NL" dirty="0"/>
                  <a:t>,</a:t>
                </a:r>
                <a:r>
                  <a:rPr lang="nl-NL" dirty="0" err="1"/>
                  <a:t>k,P</a:t>
                </a:r>
                <a:r>
                  <a:rPr lang="nl-NL" dirty="0"/>
                  <a:t>(k,</a:t>
                </a:r>
                <a:r>
                  <a:rPr lang="el-GR" dirty="0"/>
                  <a:t>μ</a:t>
                </a:r>
                <a:r>
                  <a:rPr lang="nl-NL" dirty="0"/>
                  <a:t>))</a:t>
                </a:r>
              </a:p>
              <a:p>
                <a:pPr lvl="1"/>
                <a:r>
                  <a:rPr lang="el-GR" dirty="0"/>
                  <a:t>μ</a:t>
                </a:r>
                <a:r>
                  <a:rPr lang="nl-NL" dirty="0"/>
                  <a:t> = </a:t>
                </a:r>
                <a:r>
                  <a:rPr lang="nl-NL" dirty="0" err="1"/>
                  <a:t>cos</a:t>
                </a:r>
                <a:r>
                  <a:rPr lang="nl-NL" dirty="0"/>
                  <a:t>(</a:t>
                </a:r>
                <a:r>
                  <a:rPr lang="el-GR" dirty="0"/>
                  <a:t>θ</a:t>
                </a:r>
                <a:r>
                  <a:rPr lang="nl-NL" dirty="0"/>
                  <a:t>), {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NL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NL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m:rPr>
                            <m:nor/>
                          </m:rPr>
                          <a:rPr lang="en-GB" b="1"/>
                          <m:t>⊥</m:t>
                        </m:r>
                      </m:sub>
                    </m:sSub>
                  </m:oMath>
                </a14:m>
                <a:r>
                  <a:rPr lang="nl-NL" dirty="0"/>
                  <a:t> =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nl-NL" b="0" i="0" smtClean="0">
                        <a:latin typeface="Cambria Math" panose="02040503050406030204" pitchFamily="18" charset="0"/>
                      </a:rPr>
                      <m:t>k</m:t>
                    </m:r>
                    <m:rad>
                      <m:radPr>
                        <m:degHide m:val="on"/>
                        <m:ctrlPr>
                          <a:rPr lang="nl-NL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sSup>
                          <m:sSupPr>
                            <m:ctrlPr>
                              <a:rPr lang="nl-NL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nor/>
                              </m:rPr>
                              <a:rPr lang="el-GR" dirty="0"/>
                              <m:t>μ</m:t>
                            </m:r>
                          </m:e>
                          <m:sup>
                            <m:r>
                              <a:rPr lang="nl-NL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r>
                  <a:rPr lang="nl-NL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NL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NL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nl-NL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</m:sub>
                    </m:sSub>
                  </m:oMath>
                </a14:m>
                <a:r>
                  <a:rPr lang="nl-NL" dirty="0"/>
                  <a:t> = k</a:t>
                </a:r>
                <a:r>
                  <a:rPr lang="el-GR" dirty="0"/>
                  <a:t>μ</a:t>
                </a:r>
                <a:r>
                  <a:rPr lang="nl-NL" dirty="0"/>
                  <a:t>}</a:t>
                </a:r>
              </a:p>
              <a:p>
                <a:r>
                  <a:rPr lang="nl-NL" dirty="0" err="1"/>
                  <a:t>However</a:t>
                </a:r>
                <a:r>
                  <a:rPr lang="nl-NL" dirty="0"/>
                  <a:t>, missing </a:t>
                </a:r>
                <a:r>
                  <a:rPr lang="nl-NL" dirty="0" err="1"/>
                  <a:t>grid</a:t>
                </a:r>
                <a:r>
                  <a:rPr lang="nl-NL" dirty="0"/>
                  <a:t> points at low </a:t>
                </a:r>
                <a:r>
                  <a:rPr lang="el-GR" dirty="0"/>
                  <a:t>θ</a:t>
                </a:r>
                <a:r>
                  <a:rPr lang="nl-NL" dirty="0"/>
                  <a:t>! </a:t>
                </a:r>
              </a:p>
              <a:p>
                <a:pPr lvl="1"/>
                <a:r>
                  <a:rPr lang="nl-NL" dirty="0"/>
                  <a:t>Solution: </a:t>
                </a:r>
                <a:r>
                  <a:rPr lang="nl-NL" dirty="0" err="1"/>
                  <a:t>custom</a:t>
                </a:r>
                <a:r>
                  <a:rPr lang="nl-NL" dirty="0"/>
                  <a:t> basis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NL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m:rPr>
                            <m:nor/>
                          </m:rPr>
                          <a:rPr lang="en-GB" b="1"/>
                          <m:t>⊥</m:t>
                        </m:r>
                      </m:sub>
                    </m:sSub>
                  </m:oMath>
                </a14:m>
                <a:r>
                  <a:rPr lang="nl-NL" dirty="0"/>
                  <a:t> =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nl-NL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nl-NL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nl-NL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nl-NL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nl-NL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</m:e>
                          <m:sup>
                            <m:r>
                              <a:rPr lang="nl-NL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nl-NL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nl-NL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nl-NL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nl-NL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</m:sSub>
                          </m:e>
                          <m:sup>
                            <m:r>
                              <a:rPr lang="nl-NL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r>
                  <a:rPr lang="nl-NL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NL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nl-NL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</m:sub>
                    </m:sSub>
                    <m:r>
                      <a:rPr lang="nl-NL" b="0" i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nl-NL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</m:oMath>
                </a14:m>
                <a:endParaRPr lang="nl-NL" dirty="0"/>
              </a:p>
              <a:p>
                <a:r>
                  <a:rPr lang="nl-NL" dirty="0" err="1"/>
                  <a:t>Compute</a:t>
                </a:r>
                <a:r>
                  <a:rPr lang="nl-NL" dirty="0"/>
                  <a:t> 2D P(k) </a:t>
                </a:r>
                <a:r>
                  <a:rPr lang="nl-NL" dirty="0" err="1"/>
                  <a:t>grids</a:t>
                </a:r>
                <a:r>
                  <a:rPr lang="nl-NL" dirty="0"/>
                  <a:t> </a:t>
                </a:r>
                <a:r>
                  <a:rPr lang="nl-NL" dirty="0" err="1"/>
                  <a:t>for</a:t>
                </a:r>
                <a:r>
                  <a:rPr lang="nl-NL" dirty="0"/>
                  <a:t> </a:t>
                </a:r>
                <a:r>
                  <a:rPr lang="nl-NL" dirty="0" err="1"/>
                  <a:t>both</a:t>
                </a:r>
                <a:r>
                  <a:rPr lang="nl-NL" dirty="0"/>
                  <a:t> real- and </a:t>
                </a:r>
                <a:r>
                  <a:rPr lang="nl-NL" dirty="0" err="1"/>
                  <a:t>redshift-space</a:t>
                </a:r>
                <a:r>
                  <a:rPr lang="nl-NL" dirty="0"/>
                  <a:t> </a:t>
                </a:r>
                <a:r>
                  <a:rPr lang="nl-NL" dirty="0" err="1"/>
                  <a:t>positions</a:t>
                </a:r>
                <a:endParaRPr lang="nl-NL" dirty="0"/>
              </a:p>
              <a:p>
                <a:endParaRPr lang="en-GB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3A0075-ECC0-B9BF-83D3-F9F61CD66E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010470" cy="4351338"/>
              </a:xfrm>
              <a:blipFill>
                <a:blip r:embed="rId5"/>
                <a:stretch>
                  <a:fillRect l="-1827" t="-2241" r="-1624" b="-14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27666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A868EA3-CFDF-8A4F-AA5C-BA4538FD27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55331"/>
            <a:ext cx="6410131" cy="347179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59E0EA6-67E6-4D2D-02AD-BE2E15230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b="1" dirty="0"/>
              <a:t>The real- and </a:t>
            </a:r>
            <a:r>
              <a:rPr lang="nl-NL" b="1" dirty="0" err="1"/>
              <a:t>redshift</a:t>
            </a:r>
            <a:r>
              <a:rPr lang="nl-NL" b="1" dirty="0"/>
              <a:t> </a:t>
            </a:r>
            <a:r>
              <a:rPr lang="nl-NL" b="1" dirty="0" err="1"/>
              <a:t>position</a:t>
            </a:r>
            <a:r>
              <a:rPr lang="nl-NL" b="1" dirty="0"/>
              <a:t> </a:t>
            </a:r>
            <a:r>
              <a:rPr lang="nl-NL" b="1" dirty="0" err="1"/>
              <a:t>grids</a:t>
            </a:r>
            <a:r>
              <a:rPr lang="nl-NL" b="1" dirty="0"/>
              <a:t> </a:t>
            </a:r>
            <a:r>
              <a:rPr lang="nl-NL" b="1" dirty="0" err="1"/>
              <a:t>before</a:t>
            </a:r>
            <a:r>
              <a:rPr lang="nl-NL" b="1" dirty="0"/>
              <a:t> (</a:t>
            </a:r>
            <a:r>
              <a:rPr lang="nl-NL" b="1" dirty="0" err="1"/>
              <a:t>left</a:t>
            </a:r>
            <a:r>
              <a:rPr lang="nl-NL" b="1" dirty="0"/>
              <a:t>) and </a:t>
            </a:r>
            <a:r>
              <a:rPr lang="nl-NL" b="1" dirty="0" err="1"/>
              <a:t>after</a:t>
            </a:r>
            <a:r>
              <a:rPr lang="nl-NL" b="1" dirty="0"/>
              <a:t> (right) re-</a:t>
            </a:r>
            <a:r>
              <a:rPr lang="nl-NL" b="1" dirty="0" err="1"/>
              <a:t>binning</a:t>
            </a:r>
            <a:endParaRPr lang="en-GB" b="1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00E5D29B-78B6-EC9C-D067-334C175656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8914" y="2173992"/>
            <a:ext cx="6183086" cy="3424375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FCB896E-1D70-F8CA-FE73-7193DFFBD279}"/>
                  </a:ext>
                </a:extLst>
              </p:cNvPr>
              <p:cNvSpPr txBox="1"/>
              <p:nvPr/>
            </p:nvSpPr>
            <p:spPr>
              <a:xfrm>
                <a:off x="1026367" y="5850294"/>
                <a:ext cx="6923315" cy="7586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nl-NL" sz="2800" dirty="0"/>
                  <a:t>Next step: </a:t>
                </a:r>
                <a:r>
                  <a:rPr lang="nl-NL" sz="2800" dirty="0" err="1"/>
                  <a:t>modelling</a:t>
                </a:r>
                <a:r>
                  <a:rPr lang="nl-NL" sz="2800" dirty="0"/>
                  <a:t> </a:t>
                </a:r>
                <a:r>
                  <a:rPr lang="nl-NL" sz="2800" dirty="0" err="1"/>
                  <a:t>the</a:t>
                </a:r>
                <a:r>
                  <a:rPr lang="nl-NL" sz="2800" dirty="0"/>
                  <a:t>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nl-NL" sz="280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nl-NL" sz="28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nl-NL" sz="2800" i="1" dirty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nl-NL" sz="2800" b="0" i="1" dirty="0" smtClean="0">
                                <a:latin typeface="Cambria Math" panose="02040503050406030204" pitchFamily="18" charset="0"/>
                              </a:rPr>
                              <m:t>𝑅𝑆𝐷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nl-NL" sz="28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nl-NL" sz="2800" b="0" i="1" dirty="0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nl-NL" sz="2800" b="0" i="1" dirty="0" smtClean="0">
                                <a:latin typeface="Cambria Math" panose="02040503050406030204" pitchFamily="18" charset="0"/>
                              </a:rPr>
                              <m:t>𝑅𝑒𝑎𝑙</m:t>
                            </m:r>
                          </m:sub>
                        </m:sSub>
                      </m:den>
                    </m:f>
                    <m:r>
                      <a:rPr lang="nl-NL" sz="2800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nl-NL" sz="2800" dirty="0"/>
                  <a:t> </a:t>
                </a:r>
                <a:r>
                  <a:rPr lang="nl-NL" sz="2800" dirty="0" err="1"/>
                  <a:t>grid</a:t>
                </a:r>
                <a:r>
                  <a:rPr lang="nl-NL" sz="2800" dirty="0"/>
                  <a:t>! But first…  </a:t>
                </a:r>
                <a:endParaRPr lang="en-GB" sz="28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FCB896E-1D70-F8CA-FE73-7193DFFBD2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6367" y="5850294"/>
                <a:ext cx="6923315" cy="758669"/>
              </a:xfrm>
              <a:prstGeom prst="rect">
                <a:avLst/>
              </a:prstGeom>
              <a:blipFill>
                <a:blip r:embed="rId4"/>
                <a:stretch>
                  <a:fillRect l="-1761" r="-3433" b="-403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04785258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7626</TotalTime>
  <Words>923</Words>
  <Application>Microsoft Office PowerPoint</Application>
  <PresentationFormat>Widescreen</PresentationFormat>
  <Paragraphs>119</Paragraphs>
  <Slides>19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Calibri Light</vt:lpstr>
      <vt:lpstr>Cambria Math</vt:lpstr>
      <vt:lpstr>Kantoorthema</vt:lpstr>
      <vt:lpstr>How feedback influences galaxy redshift-space distortions  </vt:lpstr>
      <vt:lpstr>Introduction: Galaxies and expansion</vt:lpstr>
      <vt:lpstr>Introduction: The universe at the largest scale </vt:lpstr>
      <vt:lpstr>Introduction: Power spectrum</vt:lpstr>
      <vt:lpstr>Introduction: Redshift-Space Distortions</vt:lpstr>
      <vt:lpstr>Methods: Creating a galaxy catalogue </vt:lpstr>
      <vt:lpstr>Methods: Redshift-space positions</vt:lpstr>
      <vt:lpstr>Methods: 2D power-spectrum grid </vt:lpstr>
      <vt:lpstr>The real- and redshift position grids before (left) and after (right) re-binning</vt:lpstr>
      <vt:lpstr>Methods: Weights</vt:lpstr>
      <vt:lpstr>Methods: Redshift-Space Distortion model</vt:lpstr>
      <vt:lpstr>Methods: different simulations</vt:lpstr>
      <vt:lpstr>Results: Weight-grids </vt:lpstr>
      <vt:lpstr>Results: Model of P_RSD/P_Real for all galaxies</vt:lpstr>
      <vt:lpstr>Results: different mass bins</vt:lpstr>
      <vt:lpstr>Results: higher redshifts</vt:lpstr>
      <vt:lpstr>Discussion: Weights and fit parameters</vt:lpstr>
      <vt:lpstr>Discussion: different simulations</vt:lpstr>
      <vt:lpstr>Conclusion: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Jim van Veenhuyzen</dc:creator>
  <cp:lastModifiedBy>Jim van Veenhuyzen</cp:lastModifiedBy>
  <cp:revision>225</cp:revision>
  <dcterms:created xsi:type="dcterms:W3CDTF">2024-06-04T09:18:36Z</dcterms:created>
  <dcterms:modified xsi:type="dcterms:W3CDTF">2024-06-10T14:46:16Z</dcterms:modified>
</cp:coreProperties>
</file>